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944" r:id="rId5"/>
    <p:sldMasterId id="2147483971" r:id="rId6"/>
  </p:sldMasterIdLst>
  <p:notesMasterIdLst>
    <p:notesMasterId r:id="rId32"/>
  </p:notesMasterIdLst>
  <p:sldIdLst>
    <p:sldId id="257" r:id="rId7"/>
    <p:sldId id="339" r:id="rId8"/>
    <p:sldId id="408" r:id="rId9"/>
    <p:sldId id="364" r:id="rId10"/>
    <p:sldId id="1412" r:id="rId11"/>
    <p:sldId id="1405" r:id="rId12"/>
    <p:sldId id="1413" r:id="rId13"/>
    <p:sldId id="357" r:id="rId14"/>
    <p:sldId id="1410" r:id="rId15"/>
    <p:sldId id="340" r:id="rId16"/>
    <p:sldId id="400" r:id="rId17"/>
    <p:sldId id="410" r:id="rId18"/>
    <p:sldId id="401" r:id="rId19"/>
    <p:sldId id="407" r:id="rId20"/>
    <p:sldId id="404" r:id="rId21"/>
    <p:sldId id="369" r:id="rId22"/>
    <p:sldId id="371" r:id="rId23"/>
    <p:sldId id="372" r:id="rId24"/>
    <p:sldId id="375" r:id="rId25"/>
    <p:sldId id="376" r:id="rId26"/>
    <p:sldId id="415" r:id="rId27"/>
    <p:sldId id="1414" r:id="rId28"/>
    <p:sldId id="1415" r:id="rId29"/>
    <p:sldId id="342" r:id="rId30"/>
    <p:sldId id="141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4944750-5D0D-4F86-B7A6-4AF2AE21186F}">
          <p14:sldIdLst>
            <p14:sldId id="257"/>
          </p14:sldIdLst>
        </p14:section>
        <p14:section name="Logic Apps" id="{0FCDAB12-7142-4F20-B871-3A10CFD3652C}">
          <p14:sldIdLst>
            <p14:sldId id="339"/>
            <p14:sldId id="408"/>
            <p14:sldId id="364"/>
            <p14:sldId id="1412"/>
            <p14:sldId id="1405"/>
            <p14:sldId id="1413"/>
            <p14:sldId id="357"/>
            <p14:sldId id="1410"/>
            <p14:sldId id="340"/>
            <p14:sldId id="400"/>
            <p14:sldId id="410"/>
            <p14:sldId id="401"/>
            <p14:sldId id="407"/>
            <p14:sldId id="404"/>
            <p14:sldId id="369"/>
            <p14:sldId id="371"/>
            <p14:sldId id="372"/>
            <p14:sldId id="375"/>
            <p14:sldId id="376"/>
            <p14:sldId id="415"/>
            <p14:sldId id="1414"/>
            <p14:sldId id="1415"/>
          </p14:sldIdLst>
        </p14:section>
        <p14:section name="Wrap Up" id="{FE058FDA-1C7F-416E-A2F2-DC0126252124}">
          <p14:sldIdLst>
            <p14:sldId id="342"/>
            <p14:sldId id="141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Anderson (ZUMO)" initials="CA(" lastIdx="4" clrIdx="0">
    <p:extLst/>
  </p:cmAuthor>
  <p:cmAuthor id="2" name="Andrew Coates (DX AUSTRALIA)" initials="AA" lastIdx="1" clrIdx="1">
    <p:extLst/>
  </p:cmAuthor>
  <p:cmAuthor id="3" name="Yochay Kiriaty" initials="YK" lastIdx="2" clrIdx="2">
    <p:extLst/>
  </p:cmAuthor>
  <p:cmAuthor id="4" name="Jeremy Thake" initials="JT" lastIdx="1"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41" y="13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15019A-FE78-4ABD-97B1-B9D15C11796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93BFA3D-BFEF-4E38-917F-717DFAAD57D7}">
      <dgm:prSet/>
      <dgm:spPr/>
      <dgm:t>
        <a:bodyPr/>
        <a:lstStyle/>
        <a:p>
          <a:r>
            <a:rPr lang="en-US" baseline="0"/>
            <a:t>Until Condition is met</a:t>
          </a:r>
          <a:endParaRPr lang="en-US"/>
        </a:p>
      </dgm:t>
    </dgm:pt>
    <dgm:pt modelId="{C0A66077-3123-49CE-B0D0-85210A62E5E9}" type="parTrans" cxnId="{478368BF-365A-44FD-96CC-E5057E1FF1B2}">
      <dgm:prSet/>
      <dgm:spPr/>
      <dgm:t>
        <a:bodyPr/>
        <a:lstStyle/>
        <a:p>
          <a:endParaRPr lang="en-US"/>
        </a:p>
      </dgm:t>
    </dgm:pt>
    <dgm:pt modelId="{A27322FA-2423-42B5-B154-B464BFD10446}" type="sibTrans" cxnId="{478368BF-365A-44FD-96CC-E5057E1FF1B2}">
      <dgm:prSet/>
      <dgm:spPr/>
      <dgm:t>
        <a:bodyPr/>
        <a:lstStyle/>
        <a:p>
          <a:endParaRPr lang="en-US"/>
        </a:p>
      </dgm:t>
    </dgm:pt>
    <dgm:pt modelId="{87B7936E-5579-46F6-B0F8-D1BB5E7DAE26}">
      <dgm:prSet/>
      <dgm:spPr/>
      <dgm:t>
        <a:bodyPr/>
        <a:lstStyle/>
        <a:p>
          <a:r>
            <a:rPr lang="en-US" baseline="0"/>
            <a:t>Do-until loop</a:t>
          </a:r>
          <a:endParaRPr lang="en-US"/>
        </a:p>
      </dgm:t>
    </dgm:pt>
    <dgm:pt modelId="{17C566B2-2F05-4218-9931-30461C9B19F7}" type="parTrans" cxnId="{4649AD22-1212-41F4-97AA-67703B167B1C}">
      <dgm:prSet/>
      <dgm:spPr/>
      <dgm:t>
        <a:bodyPr/>
        <a:lstStyle/>
        <a:p>
          <a:endParaRPr lang="en-US"/>
        </a:p>
      </dgm:t>
    </dgm:pt>
    <dgm:pt modelId="{390E44B6-F6D7-432D-B8D7-593BD4CEBF0B}" type="sibTrans" cxnId="{4649AD22-1212-41F4-97AA-67703B167B1C}">
      <dgm:prSet/>
      <dgm:spPr/>
      <dgm:t>
        <a:bodyPr/>
        <a:lstStyle/>
        <a:p>
          <a:endParaRPr lang="en-US"/>
        </a:p>
      </dgm:t>
    </dgm:pt>
    <dgm:pt modelId="{19ED62C0-8A83-4888-A0C1-937024E5A735}">
      <dgm:prSet/>
      <dgm:spPr/>
      <dgm:t>
        <a:bodyPr/>
        <a:lstStyle/>
        <a:p>
          <a:r>
            <a:rPr lang="en-US" baseline="0"/>
            <a:t>Evaluated condition, total time, or count</a:t>
          </a:r>
          <a:endParaRPr lang="en-US"/>
        </a:p>
      </dgm:t>
    </dgm:pt>
    <dgm:pt modelId="{F097F2B9-A791-4BF5-871E-76C43F22CF29}" type="parTrans" cxnId="{5CCEDCA2-D13B-4C34-B3D0-E3B1CDB5CB2B}">
      <dgm:prSet/>
      <dgm:spPr/>
      <dgm:t>
        <a:bodyPr/>
        <a:lstStyle/>
        <a:p>
          <a:endParaRPr lang="en-US"/>
        </a:p>
      </dgm:t>
    </dgm:pt>
    <dgm:pt modelId="{87939CB7-13EB-418D-81FD-66DEAD65AE55}" type="sibTrans" cxnId="{5CCEDCA2-D13B-4C34-B3D0-E3B1CDB5CB2B}">
      <dgm:prSet/>
      <dgm:spPr/>
      <dgm:t>
        <a:bodyPr/>
        <a:lstStyle/>
        <a:p>
          <a:endParaRPr lang="en-US"/>
        </a:p>
      </dgm:t>
    </dgm:pt>
    <dgm:pt modelId="{761072B8-D867-48C2-B4ED-85B077BA420E}">
      <dgm:prSet/>
      <dgm:spPr/>
      <dgm:t>
        <a:bodyPr/>
        <a:lstStyle/>
        <a:p>
          <a:r>
            <a:rPr lang="en-US" baseline="0"/>
            <a:t>When a Timeout has occurred</a:t>
          </a:r>
          <a:endParaRPr lang="en-US"/>
        </a:p>
      </dgm:t>
    </dgm:pt>
    <dgm:pt modelId="{2F6FFDEE-8704-464D-ABD6-5F25D96526BA}" type="parTrans" cxnId="{AA8E95C3-F5A7-40EB-8980-4C658FD2AAD9}">
      <dgm:prSet/>
      <dgm:spPr/>
      <dgm:t>
        <a:bodyPr/>
        <a:lstStyle/>
        <a:p>
          <a:endParaRPr lang="en-US"/>
        </a:p>
      </dgm:t>
    </dgm:pt>
    <dgm:pt modelId="{A59BD884-D65C-41F0-AAD6-E379F33F0863}" type="sibTrans" cxnId="{AA8E95C3-F5A7-40EB-8980-4C658FD2AAD9}">
      <dgm:prSet/>
      <dgm:spPr/>
      <dgm:t>
        <a:bodyPr/>
        <a:lstStyle/>
        <a:p>
          <a:endParaRPr lang="en-US"/>
        </a:p>
      </dgm:t>
    </dgm:pt>
    <dgm:pt modelId="{4FD19556-3BF9-49B3-9439-3E6E834F5521}">
      <dgm:prSet/>
      <dgm:spPr/>
      <dgm:t>
        <a:bodyPr/>
        <a:lstStyle/>
        <a:p>
          <a:r>
            <a:rPr lang="en-US" baseline="0"/>
            <a:t>Configure timeout action setting</a:t>
          </a:r>
          <a:endParaRPr lang="en-US"/>
        </a:p>
      </dgm:t>
    </dgm:pt>
    <dgm:pt modelId="{64A0A4D3-04C5-4823-BA72-7DC0740C11B7}" type="parTrans" cxnId="{7BF1334E-DB39-451B-BCC3-A4C807908612}">
      <dgm:prSet/>
      <dgm:spPr/>
      <dgm:t>
        <a:bodyPr/>
        <a:lstStyle/>
        <a:p>
          <a:endParaRPr lang="en-US"/>
        </a:p>
      </dgm:t>
    </dgm:pt>
    <dgm:pt modelId="{EF849016-1CAD-43DA-8DDF-D4F6661AECFB}" type="sibTrans" cxnId="{7BF1334E-DB39-451B-BCC3-A4C807908612}">
      <dgm:prSet/>
      <dgm:spPr/>
      <dgm:t>
        <a:bodyPr/>
        <a:lstStyle/>
        <a:p>
          <a:endParaRPr lang="en-US"/>
        </a:p>
      </dgm:t>
    </dgm:pt>
    <dgm:pt modelId="{C5303BB1-7FA1-4744-A9BF-7AB10A22FCCA}">
      <dgm:prSet/>
      <dgm:spPr/>
      <dgm:t>
        <a:bodyPr/>
        <a:lstStyle/>
        <a:p>
          <a:r>
            <a:rPr lang="en-US" baseline="0"/>
            <a:t>While other work is being done</a:t>
          </a:r>
          <a:endParaRPr lang="en-US"/>
        </a:p>
      </dgm:t>
    </dgm:pt>
    <dgm:pt modelId="{38F91F82-A65F-48BD-AC5F-1C98A5145FB2}" type="parTrans" cxnId="{AF277B02-D3A2-4093-A1DD-087CF6119E6B}">
      <dgm:prSet/>
      <dgm:spPr/>
      <dgm:t>
        <a:bodyPr/>
        <a:lstStyle/>
        <a:p>
          <a:endParaRPr lang="en-US"/>
        </a:p>
      </dgm:t>
    </dgm:pt>
    <dgm:pt modelId="{FE315632-67F6-42E1-9213-01C1B9103C3C}" type="sibTrans" cxnId="{AF277B02-D3A2-4093-A1DD-087CF6119E6B}">
      <dgm:prSet/>
      <dgm:spPr/>
      <dgm:t>
        <a:bodyPr/>
        <a:lstStyle/>
        <a:p>
          <a:endParaRPr lang="en-US"/>
        </a:p>
      </dgm:t>
    </dgm:pt>
    <dgm:pt modelId="{2147E808-E7E8-4162-9197-A7AC25AF58C7}">
      <dgm:prSet/>
      <dgm:spPr/>
      <dgm:t>
        <a:bodyPr/>
        <a:lstStyle/>
        <a:p>
          <a:r>
            <a:rPr lang="en-US" baseline="0"/>
            <a:t>Parallel actions</a:t>
          </a:r>
          <a:endParaRPr lang="en-US"/>
        </a:p>
      </dgm:t>
    </dgm:pt>
    <dgm:pt modelId="{96A8302D-CFBD-4617-8A26-D12382467C52}" type="parTrans" cxnId="{0E83E8F5-660B-48FB-94C0-A1E030FA7CF4}">
      <dgm:prSet/>
      <dgm:spPr/>
      <dgm:t>
        <a:bodyPr/>
        <a:lstStyle/>
        <a:p>
          <a:endParaRPr lang="en-US"/>
        </a:p>
      </dgm:t>
    </dgm:pt>
    <dgm:pt modelId="{8F0A32B6-E888-49DE-B8C3-E2849CC91942}" type="sibTrans" cxnId="{0E83E8F5-660B-48FB-94C0-A1E030FA7CF4}">
      <dgm:prSet/>
      <dgm:spPr/>
      <dgm:t>
        <a:bodyPr/>
        <a:lstStyle/>
        <a:p>
          <a:endParaRPr lang="en-US"/>
        </a:p>
      </dgm:t>
    </dgm:pt>
    <dgm:pt modelId="{6C096A3F-5C5B-47AF-826C-D968F800BAF6}" type="pres">
      <dgm:prSet presAssocID="{3915019A-FE78-4ABD-97B1-B9D15C117961}" presName="linear" presStyleCnt="0">
        <dgm:presLayoutVars>
          <dgm:animLvl val="lvl"/>
          <dgm:resizeHandles val="exact"/>
        </dgm:presLayoutVars>
      </dgm:prSet>
      <dgm:spPr/>
    </dgm:pt>
    <dgm:pt modelId="{B3964202-89FD-4062-BC8E-CB653064A20A}" type="pres">
      <dgm:prSet presAssocID="{893BFA3D-BFEF-4E38-917F-717DFAAD57D7}" presName="parentText" presStyleLbl="node1" presStyleIdx="0" presStyleCnt="3">
        <dgm:presLayoutVars>
          <dgm:chMax val="0"/>
          <dgm:bulletEnabled val="1"/>
        </dgm:presLayoutVars>
      </dgm:prSet>
      <dgm:spPr/>
    </dgm:pt>
    <dgm:pt modelId="{878362F5-E574-41E7-9B5F-FAE813C7A667}" type="pres">
      <dgm:prSet presAssocID="{893BFA3D-BFEF-4E38-917F-717DFAAD57D7}" presName="childText" presStyleLbl="revTx" presStyleIdx="0" presStyleCnt="3">
        <dgm:presLayoutVars>
          <dgm:bulletEnabled val="1"/>
        </dgm:presLayoutVars>
      </dgm:prSet>
      <dgm:spPr/>
    </dgm:pt>
    <dgm:pt modelId="{CC6F5973-359D-431D-840B-3F2957BF478E}" type="pres">
      <dgm:prSet presAssocID="{761072B8-D867-48C2-B4ED-85B077BA420E}" presName="parentText" presStyleLbl="node1" presStyleIdx="1" presStyleCnt="3">
        <dgm:presLayoutVars>
          <dgm:chMax val="0"/>
          <dgm:bulletEnabled val="1"/>
        </dgm:presLayoutVars>
      </dgm:prSet>
      <dgm:spPr/>
    </dgm:pt>
    <dgm:pt modelId="{796C15A5-5A60-4ECF-8A4B-FBE641371D76}" type="pres">
      <dgm:prSet presAssocID="{761072B8-D867-48C2-B4ED-85B077BA420E}" presName="childText" presStyleLbl="revTx" presStyleIdx="1" presStyleCnt="3">
        <dgm:presLayoutVars>
          <dgm:bulletEnabled val="1"/>
        </dgm:presLayoutVars>
      </dgm:prSet>
      <dgm:spPr/>
    </dgm:pt>
    <dgm:pt modelId="{0DE1028A-9BB6-445B-98A7-B6AB778CE811}" type="pres">
      <dgm:prSet presAssocID="{C5303BB1-7FA1-4744-A9BF-7AB10A22FCCA}" presName="parentText" presStyleLbl="node1" presStyleIdx="2" presStyleCnt="3">
        <dgm:presLayoutVars>
          <dgm:chMax val="0"/>
          <dgm:bulletEnabled val="1"/>
        </dgm:presLayoutVars>
      </dgm:prSet>
      <dgm:spPr/>
    </dgm:pt>
    <dgm:pt modelId="{A23C36D8-D6EE-4234-A13B-464DFDB54C41}" type="pres">
      <dgm:prSet presAssocID="{C5303BB1-7FA1-4744-A9BF-7AB10A22FCCA}" presName="childText" presStyleLbl="revTx" presStyleIdx="2" presStyleCnt="3">
        <dgm:presLayoutVars>
          <dgm:bulletEnabled val="1"/>
        </dgm:presLayoutVars>
      </dgm:prSet>
      <dgm:spPr/>
    </dgm:pt>
  </dgm:ptLst>
  <dgm:cxnLst>
    <dgm:cxn modelId="{AF277B02-D3A2-4093-A1DD-087CF6119E6B}" srcId="{3915019A-FE78-4ABD-97B1-B9D15C117961}" destId="{C5303BB1-7FA1-4744-A9BF-7AB10A22FCCA}" srcOrd="2" destOrd="0" parTransId="{38F91F82-A65F-48BD-AC5F-1C98A5145FB2}" sibTransId="{FE315632-67F6-42E1-9213-01C1B9103C3C}"/>
    <dgm:cxn modelId="{C3136D1A-6679-420D-8F71-EBFC3E12DE4B}" type="presOf" srcId="{893BFA3D-BFEF-4E38-917F-717DFAAD57D7}" destId="{B3964202-89FD-4062-BC8E-CB653064A20A}" srcOrd="0" destOrd="0" presId="urn:microsoft.com/office/officeart/2005/8/layout/vList2"/>
    <dgm:cxn modelId="{4649AD22-1212-41F4-97AA-67703B167B1C}" srcId="{893BFA3D-BFEF-4E38-917F-717DFAAD57D7}" destId="{87B7936E-5579-46F6-B0F8-D1BB5E7DAE26}" srcOrd="0" destOrd="0" parTransId="{17C566B2-2F05-4218-9931-30461C9B19F7}" sibTransId="{390E44B6-F6D7-432D-B8D7-593BD4CEBF0B}"/>
    <dgm:cxn modelId="{A9D2855E-E8B1-4EA1-B0DB-9866B20C8E24}" type="presOf" srcId="{19ED62C0-8A83-4888-A0C1-937024E5A735}" destId="{878362F5-E574-41E7-9B5F-FAE813C7A667}" srcOrd="0" destOrd="1" presId="urn:microsoft.com/office/officeart/2005/8/layout/vList2"/>
    <dgm:cxn modelId="{7BF1334E-DB39-451B-BCC3-A4C807908612}" srcId="{761072B8-D867-48C2-B4ED-85B077BA420E}" destId="{4FD19556-3BF9-49B3-9439-3E6E834F5521}" srcOrd="0" destOrd="0" parTransId="{64A0A4D3-04C5-4823-BA72-7DC0740C11B7}" sibTransId="{EF849016-1CAD-43DA-8DDF-D4F6661AECFB}"/>
    <dgm:cxn modelId="{9843CC50-D8C3-49B6-8A33-621BEB5327D1}" type="presOf" srcId="{761072B8-D867-48C2-B4ED-85B077BA420E}" destId="{CC6F5973-359D-431D-840B-3F2957BF478E}" srcOrd="0" destOrd="0" presId="urn:microsoft.com/office/officeart/2005/8/layout/vList2"/>
    <dgm:cxn modelId="{4968FF58-3307-4591-9F60-EA3FC2B0E58C}" type="presOf" srcId="{C5303BB1-7FA1-4744-A9BF-7AB10A22FCCA}" destId="{0DE1028A-9BB6-445B-98A7-B6AB778CE811}" srcOrd="0" destOrd="0" presId="urn:microsoft.com/office/officeart/2005/8/layout/vList2"/>
    <dgm:cxn modelId="{31F04A9F-8CFA-4C12-9F57-631A9BA58930}" type="presOf" srcId="{2147E808-E7E8-4162-9197-A7AC25AF58C7}" destId="{A23C36D8-D6EE-4234-A13B-464DFDB54C41}" srcOrd="0" destOrd="0" presId="urn:microsoft.com/office/officeart/2005/8/layout/vList2"/>
    <dgm:cxn modelId="{5CCEDCA2-D13B-4C34-B3D0-E3B1CDB5CB2B}" srcId="{893BFA3D-BFEF-4E38-917F-717DFAAD57D7}" destId="{19ED62C0-8A83-4888-A0C1-937024E5A735}" srcOrd="1" destOrd="0" parTransId="{F097F2B9-A791-4BF5-871E-76C43F22CF29}" sibTransId="{87939CB7-13EB-418D-81FD-66DEAD65AE55}"/>
    <dgm:cxn modelId="{9EF25ABD-201C-41AD-A95D-824C6936B6F7}" type="presOf" srcId="{87B7936E-5579-46F6-B0F8-D1BB5E7DAE26}" destId="{878362F5-E574-41E7-9B5F-FAE813C7A667}" srcOrd="0" destOrd="0" presId="urn:microsoft.com/office/officeart/2005/8/layout/vList2"/>
    <dgm:cxn modelId="{478368BF-365A-44FD-96CC-E5057E1FF1B2}" srcId="{3915019A-FE78-4ABD-97B1-B9D15C117961}" destId="{893BFA3D-BFEF-4E38-917F-717DFAAD57D7}" srcOrd="0" destOrd="0" parTransId="{C0A66077-3123-49CE-B0D0-85210A62E5E9}" sibTransId="{A27322FA-2423-42B5-B154-B464BFD10446}"/>
    <dgm:cxn modelId="{AA8E95C3-F5A7-40EB-8980-4C658FD2AAD9}" srcId="{3915019A-FE78-4ABD-97B1-B9D15C117961}" destId="{761072B8-D867-48C2-B4ED-85B077BA420E}" srcOrd="1" destOrd="0" parTransId="{2F6FFDEE-8704-464D-ABD6-5F25D96526BA}" sibTransId="{A59BD884-D65C-41F0-AAD6-E379F33F0863}"/>
    <dgm:cxn modelId="{E51ADDDC-2A4F-4F29-AC27-2C7DF15E5E0B}" type="presOf" srcId="{4FD19556-3BF9-49B3-9439-3E6E834F5521}" destId="{796C15A5-5A60-4ECF-8A4B-FBE641371D76}" srcOrd="0" destOrd="0" presId="urn:microsoft.com/office/officeart/2005/8/layout/vList2"/>
    <dgm:cxn modelId="{8112D8F5-2AC9-4AE1-B5E3-17BCDDCA0E36}" type="presOf" srcId="{3915019A-FE78-4ABD-97B1-B9D15C117961}" destId="{6C096A3F-5C5B-47AF-826C-D968F800BAF6}" srcOrd="0" destOrd="0" presId="urn:microsoft.com/office/officeart/2005/8/layout/vList2"/>
    <dgm:cxn modelId="{0E83E8F5-660B-48FB-94C0-A1E030FA7CF4}" srcId="{C5303BB1-7FA1-4744-A9BF-7AB10A22FCCA}" destId="{2147E808-E7E8-4162-9197-A7AC25AF58C7}" srcOrd="0" destOrd="0" parTransId="{96A8302D-CFBD-4617-8A26-D12382467C52}" sibTransId="{8F0A32B6-E888-49DE-B8C3-E2849CC91942}"/>
    <dgm:cxn modelId="{14DD5233-F4A6-4B37-B760-104034E006AC}" type="presParOf" srcId="{6C096A3F-5C5B-47AF-826C-D968F800BAF6}" destId="{B3964202-89FD-4062-BC8E-CB653064A20A}" srcOrd="0" destOrd="0" presId="urn:microsoft.com/office/officeart/2005/8/layout/vList2"/>
    <dgm:cxn modelId="{8D411522-D291-4748-B9B5-E768393B50CF}" type="presParOf" srcId="{6C096A3F-5C5B-47AF-826C-D968F800BAF6}" destId="{878362F5-E574-41E7-9B5F-FAE813C7A667}" srcOrd="1" destOrd="0" presId="urn:microsoft.com/office/officeart/2005/8/layout/vList2"/>
    <dgm:cxn modelId="{97A53AAC-EB89-48B5-B38C-B0ADABC1DA08}" type="presParOf" srcId="{6C096A3F-5C5B-47AF-826C-D968F800BAF6}" destId="{CC6F5973-359D-431D-840B-3F2957BF478E}" srcOrd="2" destOrd="0" presId="urn:microsoft.com/office/officeart/2005/8/layout/vList2"/>
    <dgm:cxn modelId="{B40FA957-D42A-448B-9A79-C1EBBD32112C}" type="presParOf" srcId="{6C096A3F-5C5B-47AF-826C-D968F800BAF6}" destId="{796C15A5-5A60-4ECF-8A4B-FBE641371D76}" srcOrd="3" destOrd="0" presId="urn:microsoft.com/office/officeart/2005/8/layout/vList2"/>
    <dgm:cxn modelId="{A42D51BA-A172-45AB-BA71-39ED3D12B264}" type="presParOf" srcId="{6C096A3F-5C5B-47AF-826C-D968F800BAF6}" destId="{0DE1028A-9BB6-445B-98A7-B6AB778CE811}" srcOrd="4" destOrd="0" presId="urn:microsoft.com/office/officeart/2005/8/layout/vList2"/>
    <dgm:cxn modelId="{07BC42BE-194B-4CC6-B6E5-86CE159730C6}" type="presParOf" srcId="{6C096A3F-5C5B-47AF-826C-D968F800BAF6}" destId="{A23C36D8-D6EE-4234-A13B-464DFDB54C41}"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964202-89FD-4062-BC8E-CB653064A20A}">
      <dsp:nvSpPr>
        <dsp:cNvPr id="0" name=""/>
        <dsp:cNvSpPr/>
      </dsp:nvSpPr>
      <dsp:spPr>
        <a:xfrm>
          <a:off x="0" y="47210"/>
          <a:ext cx="11655078" cy="6949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baseline="0"/>
            <a:t>Until Condition is met</a:t>
          </a:r>
          <a:endParaRPr lang="en-US" sz="2700" kern="1200"/>
        </a:p>
      </dsp:txBody>
      <dsp:txXfrm>
        <a:off x="33926" y="81136"/>
        <a:ext cx="11587226" cy="627128"/>
      </dsp:txXfrm>
    </dsp:sp>
    <dsp:sp modelId="{878362F5-E574-41E7-9B5F-FAE813C7A667}">
      <dsp:nvSpPr>
        <dsp:cNvPr id="0" name=""/>
        <dsp:cNvSpPr/>
      </dsp:nvSpPr>
      <dsp:spPr>
        <a:xfrm>
          <a:off x="0" y="742191"/>
          <a:ext cx="11655078" cy="78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049"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baseline="0"/>
            <a:t>Do-until loop</a:t>
          </a:r>
          <a:endParaRPr lang="en-US" sz="2100" kern="1200"/>
        </a:p>
        <a:p>
          <a:pPr marL="228600" lvl="1" indent="-228600" algn="l" defTabSz="933450">
            <a:lnSpc>
              <a:spcPct val="90000"/>
            </a:lnSpc>
            <a:spcBef>
              <a:spcPct val="0"/>
            </a:spcBef>
            <a:spcAft>
              <a:spcPct val="20000"/>
            </a:spcAft>
            <a:buChar char="•"/>
          </a:pPr>
          <a:r>
            <a:rPr lang="en-US" sz="2100" kern="1200" baseline="0"/>
            <a:t>Evaluated condition, total time, or count</a:t>
          </a:r>
          <a:endParaRPr lang="en-US" sz="2100" kern="1200"/>
        </a:p>
      </dsp:txBody>
      <dsp:txXfrm>
        <a:off x="0" y="742191"/>
        <a:ext cx="11655078" cy="782460"/>
      </dsp:txXfrm>
    </dsp:sp>
    <dsp:sp modelId="{CC6F5973-359D-431D-840B-3F2957BF478E}">
      <dsp:nvSpPr>
        <dsp:cNvPr id="0" name=""/>
        <dsp:cNvSpPr/>
      </dsp:nvSpPr>
      <dsp:spPr>
        <a:xfrm>
          <a:off x="0" y="1524651"/>
          <a:ext cx="11655078" cy="6949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baseline="0"/>
            <a:t>When a Timeout has occurred</a:t>
          </a:r>
          <a:endParaRPr lang="en-US" sz="2700" kern="1200"/>
        </a:p>
      </dsp:txBody>
      <dsp:txXfrm>
        <a:off x="33926" y="1558577"/>
        <a:ext cx="11587226" cy="627128"/>
      </dsp:txXfrm>
    </dsp:sp>
    <dsp:sp modelId="{796C15A5-5A60-4ECF-8A4B-FBE641371D76}">
      <dsp:nvSpPr>
        <dsp:cNvPr id="0" name=""/>
        <dsp:cNvSpPr/>
      </dsp:nvSpPr>
      <dsp:spPr>
        <a:xfrm>
          <a:off x="0" y="2219631"/>
          <a:ext cx="11655078"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049"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baseline="0"/>
            <a:t>Configure timeout action setting</a:t>
          </a:r>
          <a:endParaRPr lang="en-US" sz="2100" kern="1200"/>
        </a:p>
      </dsp:txBody>
      <dsp:txXfrm>
        <a:off x="0" y="2219631"/>
        <a:ext cx="11655078" cy="447120"/>
      </dsp:txXfrm>
    </dsp:sp>
    <dsp:sp modelId="{0DE1028A-9BB6-445B-98A7-B6AB778CE811}">
      <dsp:nvSpPr>
        <dsp:cNvPr id="0" name=""/>
        <dsp:cNvSpPr/>
      </dsp:nvSpPr>
      <dsp:spPr>
        <a:xfrm>
          <a:off x="0" y="2666750"/>
          <a:ext cx="11655078" cy="6949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baseline="0"/>
            <a:t>While other work is being done</a:t>
          </a:r>
          <a:endParaRPr lang="en-US" sz="2700" kern="1200"/>
        </a:p>
      </dsp:txBody>
      <dsp:txXfrm>
        <a:off x="33926" y="2700676"/>
        <a:ext cx="11587226" cy="627128"/>
      </dsp:txXfrm>
    </dsp:sp>
    <dsp:sp modelId="{A23C36D8-D6EE-4234-A13B-464DFDB54C41}">
      <dsp:nvSpPr>
        <dsp:cNvPr id="0" name=""/>
        <dsp:cNvSpPr/>
      </dsp:nvSpPr>
      <dsp:spPr>
        <a:xfrm>
          <a:off x="0" y="3361731"/>
          <a:ext cx="11655078"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049"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baseline="0"/>
            <a:t>Parallel actions</a:t>
          </a:r>
          <a:endParaRPr lang="en-US" sz="2100" kern="1200"/>
        </a:p>
      </dsp:txBody>
      <dsp:txXfrm>
        <a:off x="0" y="3361731"/>
        <a:ext cx="11655078" cy="44712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57C478-63C1-4501-887C-451AE266D6A0}" type="datetimeFigureOut">
              <a:rPr lang="en-US" smtClean="0"/>
              <a:t>3/8/2018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400C77-98DD-41D6-BDE7-5E20B890E765}" type="slidenum">
              <a:rPr lang="en-US" smtClean="0"/>
              <a:t>‹#›</a:t>
            </a:fld>
            <a:endParaRPr lang="en-US"/>
          </a:p>
        </p:txBody>
      </p:sp>
    </p:spTree>
    <p:extLst>
      <p:ext uri="{BB962C8B-B14F-4D97-AF65-F5344CB8AC3E}">
        <p14:creationId xmlns:p14="http://schemas.microsoft.com/office/powerpoint/2010/main" val="732354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400C77-98DD-41D6-BDE7-5E20B890E765}" type="slidenum">
              <a:rPr lang="en-US" smtClean="0"/>
              <a:t>1</a:t>
            </a:fld>
            <a:endParaRPr lang="en-US"/>
          </a:p>
        </p:txBody>
      </p:sp>
    </p:spTree>
    <p:extLst>
      <p:ext uri="{BB962C8B-B14F-4D97-AF65-F5344CB8AC3E}">
        <p14:creationId xmlns:p14="http://schemas.microsoft.com/office/powerpoint/2010/main" val="3948599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3/8/2018 7:47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6349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3/8/2018 7:47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4268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3/8/2018 7:47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5548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3/8/2018 7:47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3156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3/8/2018 7:47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4798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gradFill>
                  <a:gsLst>
                    <a:gs pos="2917">
                      <a:srgbClr val="FFFFFF"/>
                    </a:gs>
                    <a:gs pos="30000">
                      <a:srgbClr val="FFFFFF"/>
                    </a:gs>
                  </a:gsLst>
                  <a:lin ang="5400000" scaled="0"/>
                </a:gradFill>
                <a:latin typeface="Segoe UI Semilight"/>
              </a:rPr>
              <a:t>Parse JSON – take a JSON object and convert to a specified schema</a:t>
            </a:r>
          </a:p>
          <a:p>
            <a:endParaRPr lang="en-US"/>
          </a:p>
          <a:p>
            <a:r>
              <a:rPr lang="en-US" sz="1200">
                <a:gradFill>
                  <a:gsLst>
                    <a:gs pos="2917">
                      <a:srgbClr val="FFFFFF"/>
                    </a:gs>
                    <a:gs pos="30000">
                      <a:srgbClr val="FFFFFF"/>
                    </a:gs>
                  </a:gsLst>
                  <a:lin ang="5400000" scaled="0"/>
                </a:gradFill>
              </a:rPr>
              <a:t>- constructing any output, including objects, arrays, and any other type natively supported by logic apps</a:t>
            </a: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3/8/2018 7:47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17974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3/8/2018 7:47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730436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Scopes</a:t>
            </a:r>
          </a:p>
          <a:p>
            <a:pPr lvl="1"/>
            <a:r>
              <a:rPr lang="en-US"/>
              <a:t>Encapsulate a set of actions</a:t>
            </a:r>
          </a:p>
          <a:p>
            <a:pPr lvl="1"/>
            <a:r>
              <a:rPr lang="en-US"/>
              <a:t>Status: Determined by the status of the leaf nodes within the Scope</a:t>
            </a:r>
          </a:p>
          <a:p>
            <a:pPr lvl="2"/>
            <a:r>
              <a:rPr lang="en-US"/>
              <a:t>Succeeded: all must have succeeded</a:t>
            </a:r>
          </a:p>
          <a:p>
            <a:pPr lvl="2"/>
            <a:r>
              <a:rPr lang="en-US"/>
              <a:t>Skipped: all must have been skipped</a:t>
            </a:r>
          </a:p>
          <a:p>
            <a:pPr lvl="2"/>
            <a:r>
              <a:rPr lang="en-US"/>
              <a:t>Failed: any not succeeded or skipped</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3/8/2018 7:47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7558431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3/8/2018 7:47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79236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3/8/2018 7:47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370512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0"/>
              <a:t>Logic Apps can</a:t>
            </a:r>
            <a:r>
              <a:rPr lang="en-NZ" b="0" baseline="0"/>
              <a:t> integrate with “anything” (APIs) and solve small or complex problems. Automation in a secure and reliable environment fast and easy.</a:t>
            </a:r>
          </a:p>
          <a:p>
            <a:endParaRPr lang="en-NZ" b="1"/>
          </a:p>
          <a:p>
            <a:r>
              <a:rPr lang="en-NZ" b="1"/>
              <a:t>Connect Anything:</a:t>
            </a:r>
          </a:p>
          <a:p>
            <a:r>
              <a:rPr lang="en-NZ"/>
              <a:t>On-premises,</a:t>
            </a:r>
            <a:r>
              <a:rPr lang="en-NZ" baseline="0"/>
              <a:t> hybrid and cloud</a:t>
            </a:r>
          </a:p>
          <a:p>
            <a:r>
              <a:rPr lang="en-NZ" baseline="0"/>
              <a:t>Mission critical, complex integration scenarios</a:t>
            </a:r>
          </a:p>
          <a:p>
            <a:r>
              <a:rPr lang="en-NZ" baseline="0"/>
              <a:t>Business productivity</a:t>
            </a:r>
          </a:p>
          <a:p>
            <a:endParaRPr lang="en-NZ" baseline="0"/>
          </a:p>
          <a:p>
            <a:r>
              <a:rPr lang="en-NZ" b="1" baseline="0"/>
              <a:t>Agile Business:</a:t>
            </a:r>
          </a:p>
          <a:p>
            <a:r>
              <a:rPr lang="en-NZ" baseline="0"/>
              <a:t>Quickly create workflows</a:t>
            </a:r>
          </a:p>
          <a:p>
            <a:r>
              <a:rPr lang="en-NZ" baseline="0"/>
              <a:t>Position to the future API centric</a:t>
            </a:r>
          </a:p>
          <a:p>
            <a:endParaRPr lang="en-NZ" baseline="0"/>
          </a:p>
          <a:p>
            <a:r>
              <a:rPr lang="en-NZ" b="1" baseline="0"/>
              <a:t>Transform Business:</a:t>
            </a:r>
          </a:p>
          <a:p>
            <a:r>
              <a:rPr lang="en-NZ" baseline="0"/>
              <a:t>Extract value from both (on-premises and cloud apps)</a:t>
            </a:r>
          </a:p>
          <a:p>
            <a:r>
              <a:rPr lang="en-NZ" baseline="0"/>
              <a:t>Build Holistic integration solutions.</a:t>
            </a:r>
          </a:p>
          <a:p>
            <a:endParaRPr lang="en-NZ" baseline="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3/8/2018 7:47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57822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3/8/2018 7:47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3605382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400C77-98DD-41D6-BDE7-5E20B890E765}" type="slidenum">
              <a:rPr lang="en-US" smtClean="0"/>
              <a:t>21</a:t>
            </a:fld>
            <a:endParaRPr lang="en-US"/>
          </a:p>
        </p:txBody>
      </p:sp>
    </p:spTree>
    <p:extLst>
      <p:ext uri="{BB962C8B-B14F-4D97-AF65-F5344CB8AC3E}">
        <p14:creationId xmlns:p14="http://schemas.microsoft.com/office/powerpoint/2010/main" val="7217612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400C77-98DD-41D6-BDE7-5E20B890E765}" type="slidenum">
              <a:rPr lang="en-US" smtClean="0"/>
              <a:t>22</a:t>
            </a:fld>
            <a:endParaRPr lang="en-US"/>
          </a:p>
        </p:txBody>
      </p:sp>
    </p:spTree>
    <p:extLst>
      <p:ext uri="{BB962C8B-B14F-4D97-AF65-F5344CB8AC3E}">
        <p14:creationId xmlns:p14="http://schemas.microsoft.com/office/powerpoint/2010/main" val="15711360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400C77-98DD-41D6-BDE7-5E20B890E765}" type="slidenum">
              <a:rPr lang="en-US" smtClean="0"/>
              <a:t>23</a:t>
            </a:fld>
            <a:endParaRPr lang="en-US"/>
          </a:p>
        </p:txBody>
      </p:sp>
    </p:spTree>
    <p:extLst>
      <p:ext uri="{BB962C8B-B14F-4D97-AF65-F5344CB8AC3E}">
        <p14:creationId xmlns:p14="http://schemas.microsoft.com/office/powerpoint/2010/main" val="39815166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55AF0-6808-4214-B1E5-0442E755318A}"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96842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400C77-98DD-41D6-BDE7-5E20B890E765}" type="slidenum">
              <a:rPr lang="en-US" smtClean="0"/>
              <a:t>25</a:t>
            </a:fld>
            <a:endParaRPr lang="en-US"/>
          </a:p>
        </p:txBody>
      </p:sp>
    </p:spTree>
    <p:extLst>
      <p:ext uri="{BB962C8B-B14F-4D97-AF65-F5344CB8AC3E}">
        <p14:creationId xmlns:p14="http://schemas.microsoft.com/office/powerpoint/2010/main" val="3812900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7107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3/8/2018 7:47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968926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9290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3/8/2018 8:50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8701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4358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4232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3/8/2018 8:50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690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Tree>
    <p:extLst>
      <p:ext uri="{BB962C8B-B14F-4D97-AF65-F5344CB8AC3E}">
        <p14:creationId xmlns:p14="http://schemas.microsoft.com/office/powerpoint/2010/main" val="26021674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33563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67558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89713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4475106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660047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22688489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45829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a:t>Section title</a:t>
            </a:r>
          </a:p>
        </p:txBody>
      </p:sp>
    </p:spTree>
    <p:extLst>
      <p:ext uri="{BB962C8B-B14F-4D97-AF65-F5344CB8AC3E}">
        <p14:creationId xmlns:p14="http://schemas.microsoft.com/office/powerpoint/2010/main" val="5325340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0349153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9163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4214775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67896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74957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4907943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719528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D4B4F5-9F56-4AF2-B8FC-381E478EDD58}" type="datetimeFigureOut">
              <a:rPr lang="en-US" smtClean="0"/>
              <a:t>3/8/2018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C923CD-E977-4E78-9161-C57CCFBF0D9F}" type="slidenum">
              <a:rPr lang="en-US" smtClean="0"/>
              <a:t>‹#›</a:t>
            </a:fld>
            <a:endParaRPr lang="en-US"/>
          </a:p>
        </p:txBody>
      </p:sp>
    </p:spTree>
    <p:extLst>
      <p:ext uri="{BB962C8B-B14F-4D97-AF65-F5344CB8AC3E}">
        <p14:creationId xmlns:p14="http://schemas.microsoft.com/office/powerpoint/2010/main" val="27194752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5"/>
            <a:ext cx="4225335" cy="3214201"/>
          </a:xfrm>
        </p:spPr>
        <p:txBody>
          <a:bodyPr/>
          <a:lstStyle/>
          <a:p>
            <a:r>
              <a:rPr lang="en-US"/>
              <a:t>Click to edit Master title style</a:t>
            </a:r>
          </a:p>
        </p:txBody>
      </p:sp>
      <p:sp>
        <p:nvSpPr>
          <p:cNvPr id="3" name="Rectangle 2"/>
          <p:cNvSpPr/>
          <p:nvPr userDrawn="1"/>
        </p:nvSpPr>
        <p:spPr bwMode="auto">
          <a:xfrm>
            <a:off x="4751363" y="5"/>
            <a:ext cx="7440636" cy="68580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0" tIns="143344" rIns="179180" bIns="143344" numCol="1" spcCol="0" rtlCol="0" fromWordArt="0" anchor="t" anchorCtr="0" forceAA="0" compatLnSpc="1">
            <a:prstTxWarp prst="textNoShape">
              <a:avLst/>
            </a:prstTxWarp>
            <a:noAutofit/>
          </a:bodyPr>
          <a:lstStyle/>
          <a:p>
            <a:pPr algn="ctr" defTabSz="913481"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91352028"/>
      </p:ext>
    </p:extLst>
  </p:cSld>
  <p:clrMapOvr>
    <a:masterClrMapping/>
  </p:clrMapOvr>
  <p:transition>
    <p:fade/>
  </p:transition>
  <p:extLst mod="1">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649971647"/>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4" y="1927277"/>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350515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2" y="3441247"/>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613968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7180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63908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00872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77303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65518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27717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18031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27515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077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34893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9"/>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143407" rIns="179259" bIns="143407"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2" y="4773828"/>
            <a:ext cx="5826761" cy="1791549"/>
          </a:xfrm>
        </p:spPr>
        <p:txBody>
          <a:bodyPr lIns="182880" tIns="146304" rIns="182880" bIns="146304" anchor="ctr">
            <a:noAutofit/>
          </a:bodyPr>
          <a:lstStyle>
            <a:lvl1pPr marL="0" indent="0" algn="ctr">
              <a:buNone/>
              <a:defRPr sz="3136">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4476741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066548" cy="1158793"/>
          </a:xfrm>
          <a:noFill/>
        </p:spPr>
        <p:txBody>
          <a:bodyPr wrap="square" tIns="91440" bIns="91440" anchor="t" anchorCtr="0">
            <a:spAutoFit/>
          </a:bodyPr>
          <a:lstStyle>
            <a:lvl1pPr>
              <a:defRPr sz="7056"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8067822" cy="724246"/>
          </a:xfrm>
          <a:noFill/>
        </p:spPr>
        <p:txBody>
          <a:bodyPr wrap="square" lIns="182880" tIns="146304" rIns="182880" bIns="146304">
            <a:spAutoFit/>
          </a:bodyPr>
          <a:lstStyle>
            <a:lvl1pPr marL="0" indent="0">
              <a:spcBef>
                <a:spcPts val="0"/>
              </a:spcBef>
              <a:buNone/>
              <a:defRPr sz="3136"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444453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02034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067822" cy="1158793"/>
          </a:xfrm>
          <a:noFill/>
        </p:spPr>
        <p:txBody>
          <a:bodyPr wrap="square" tIns="91440" bIns="91440" anchor="t" anchorCtr="0">
            <a:spAutoFit/>
          </a:bodyPr>
          <a:lstStyle>
            <a:lvl1pPr>
              <a:defRPr sz="7056"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5161438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459829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817688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711551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25558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87416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526565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246097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143695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ection Slide">
    <p:bg>
      <p:bgPr>
        <a:solidFill>
          <a:srgbClr val="D2D2D2"/>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0" y="0"/>
            <a:ext cx="12192000" cy="6858000"/>
          </a:xfrm>
          <a:prstGeom prst="rect">
            <a:avLst/>
          </a:prstGeom>
          <a:solidFill>
            <a:srgbClr val="002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dirty="0"/>
          </a:p>
        </p:txBody>
      </p:sp>
      <p:sp>
        <p:nvSpPr>
          <p:cNvPr id="13" name="Title 1"/>
          <p:cNvSpPr>
            <a:spLocks noGrp="1" noChangeAspect="1"/>
          </p:cNvSpPr>
          <p:nvPr>
            <p:ph type="title"/>
          </p:nvPr>
        </p:nvSpPr>
        <p:spPr>
          <a:xfrm>
            <a:off x="213422" y="2746094"/>
            <a:ext cx="11765156" cy="2315435"/>
          </a:xfrm>
          <a:prstGeom prst="rect">
            <a:avLst/>
          </a:prstGeom>
        </p:spPr>
        <p:txBody>
          <a:bodyPr lIns="91440" tIns="91440" bIns="91440" anchor="t"/>
          <a:lstStyle>
            <a:lvl1pPr algn="l">
              <a:defRPr sz="5998">
                <a:solidFill>
                  <a:srgbClr val="FFFFFF"/>
                </a:solidFill>
                <a:latin typeface="Segoe UI Light"/>
                <a:cs typeface="Segoe UI Light"/>
              </a:defRPr>
            </a:lvl1pPr>
          </a:lstStyle>
          <a:p>
            <a:r>
              <a:rPr lang="en-US" dirty="0"/>
              <a:t>Click to edit Master title style</a:t>
            </a:r>
          </a:p>
        </p:txBody>
      </p:sp>
    </p:spTree>
    <p:extLst>
      <p:ext uri="{BB962C8B-B14F-4D97-AF65-F5344CB8AC3E}">
        <p14:creationId xmlns:p14="http://schemas.microsoft.com/office/powerpoint/2010/main" val="2042111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49373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3"/>
            <a:ext cx="4225335" cy="3214201"/>
          </a:xfrm>
        </p:spPr>
        <p:txBody>
          <a:bodyPr/>
          <a:lstStyle/>
          <a:p>
            <a:r>
              <a:rPr lang="en-US" dirty="0"/>
              <a:t>Click to edit Master title style</a:t>
            </a:r>
          </a:p>
        </p:txBody>
      </p:sp>
      <p:sp>
        <p:nvSpPr>
          <p:cNvPr id="3" name="Rectangle 2"/>
          <p:cNvSpPr/>
          <p:nvPr userDrawn="1"/>
        </p:nvSpPr>
        <p:spPr bwMode="auto">
          <a:xfrm>
            <a:off x="4751363" y="3"/>
            <a:ext cx="7440636" cy="68580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645"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59892679"/>
      </p:ext>
    </p:extLst>
  </p:cSld>
  <p:clrMapOvr>
    <a:masterClrMapping/>
  </p:clrMapOvr>
  <p:transition>
    <p:fade/>
  </p:transition>
  <p:extLst mod="1">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7"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7"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882"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407714904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4" y="1927277"/>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18269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2" y="3441247"/>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44726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57601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01844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27648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55806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08155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0902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6703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85414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11612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945169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9"/>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143407" rIns="179259" bIns="143407"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2" y="4773828"/>
            <a:ext cx="5826761" cy="1791549"/>
          </a:xfrm>
        </p:spPr>
        <p:txBody>
          <a:bodyPr lIns="182880" tIns="146304" rIns="182880" bIns="146304" anchor="ctr">
            <a:noAutofit/>
          </a:bodyPr>
          <a:lstStyle>
            <a:lvl1pPr marL="0" indent="0" algn="ctr">
              <a:buNone/>
              <a:defRPr sz="3136">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9138751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066548" cy="1158793"/>
          </a:xfrm>
          <a:noFill/>
        </p:spPr>
        <p:txBody>
          <a:bodyPr wrap="square" tIns="91440" bIns="91440" anchor="t" anchorCtr="0">
            <a:spAutoFit/>
          </a:bodyPr>
          <a:lstStyle>
            <a:lvl1pPr>
              <a:defRPr sz="7056"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8067822" cy="724246"/>
          </a:xfrm>
          <a:noFill/>
        </p:spPr>
        <p:txBody>
          <a:bodyPr wrap="square" lIns="182880" tIns="146304" rIns="182880" bIns="146304">
            <a:spAutoFit/>
          </a:bodyPr>
          <a:lstStyle>
            <a:lvl1pPr marL="0" indent="0">
              <a:spcBef>
                <a:spcPts val="0"/>
              </a:spcBef>
              <a:buNone/>
              <a:defRPr sz="3136"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4441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067822" cy="1158793"/>
          </a:xfrm>
          <a:noFill/>
        </p:spPr>
        <p:txBody>
          <a:bodyPr wrap="square" tIns="91440" bIns="91440" anchor="t" anchorCtr="0">
            <a:spAutoFit/>
          </a:bodyPr>
          <a:lstStyle>
            <a:lvl1pPr>
              <a:defRPr sz="7056"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5768503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681476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87230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096467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1387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06515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69749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630709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6835246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301678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Section Slide">
    <p:bg>
      <p:bgPr>
        <a:solidFill>
          <a:srgbClr val="D2D2D2"/>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0" y="0"/>
            <a:ext cx="12192000" cy="6858000"/>
          </a:xfrm>
          <a:prstGeom prst="rect">
            <a:avLst/>
          </a:prstGeom>
          <a:solidFill>
            <a:srgbClr val="002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dirty="0"/>
          </a:p>
        </p:txBody>
      </p:sp>
      <p:sp>
        <p:nvSpPr>
          <p:cNvPr id="13" name="Title 1"/>
          <p:cNvSpPr>
            <a:spLocks noGrp="1" noChangeAspect="1"/>
          </p:cNvSpPr>
          <p:nvPr>
            <p:ph type="title"/>
          </p:nvPr>
        </p:nvSpPr>
        <p:spPr>
          <a:xfrm>
            <a:off x="213422" y="2746094"/>
            <a:ext cx="11765156" cy="2315435"/>
          </a:xfrm>
          <a:prstGeom prst="rect">
            <a:avLst/>
          </a:prstGeom>
        </p:spPr>
        <p:txBody>
          <a:bodyPr lIns="91440" tIns="91440" bIns="91440" anchor="t"/>
          <a:lstStyle>
            <a:lvl1pPr algn="l">
              <a:defRPr sz="5998">
                <a:solidFill>
                  <a:srgbClr val="FFFFFF"/>
                </a:solidFill>
                <a:latin typeface="Segoe UI Light"/>
                <a:cs typeface="Segoe UI Light"/>
              </a:defRPr>
            </a:lvl1pPr>
          </a:lstStyle>
          <a:p>
            <a:r>
              <a:rPr lang="en-US" dirty="0"/>
              <a:t>Click to edit Master title style</a:t>
            </a:r>
          </a:p>
        </p:txBody>
      </p:sp>
    </p:spTree>
    <p:extLst>
      <p:ext uri="{BB962C8B-B14F-4D97-AF65-F5344CB8AC3E}">
        <p14:creationId xmlns:p14="http://schemas.microsoft.com/office/powerpoint/2010/main" val="191108662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5"/>
            <a:ext cx="11653835" cy="896517"/>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2" y="1663939"/>
            <a:ext cx="10757097" cy="192736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88071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3"/>
            <a:ext cx="4225335" cy="3214201"/>
          </a:xfrm>
        </p:spPr>
        <p:txBody>
          <a:bodyPr/>
          <a:lstStyle/>
          <a:p>
            <a:r>
              <a:rPr lang="en-US" dirty="0"/>
              <a:t>Click to edit Master title style</a:t>
            </a:r>
          </a:p>
        </p:txBody>
      </p:sp>
      <p:sp>
        <p:nvSpPr>
          <p:cNvPr id="3" name="Rectangle 2"/>
          <p:cNvSpPr/>
          <p:nvPr userDrawn="1"/>
        </p:nvSpPr>
        <p:spPr bwMode="auto">
          <a:xfrm>
            <a:off x="4751363" y="3"/>
            <a:ext cx="7440636" cy="68580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645"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49828765"/>
      </p:ext>
    </p:extLst>
  </p:cSld>
  <p:clrMapOvr>
    <a:masterClrMapping/>
  </p:clrMapOvr>
  <p:transition>
    <p:fade/>
  </p:transition>
  <p:extLst mod="1">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7"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7"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882"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9018655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210913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16227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1980887"/>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theme" Target="../theme/theme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theme" Target="../theme/theme3.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15231604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7" r:id="rId24"/>
    <p:sldLayoutId id="2147483942" r:id="rId25"/>
    <p:sldLayoutId id="2147483943" r:id="rId2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2" y="-8231"/>
            <a:ext cx="936855" cy="5662635"/>
            <a:chOff x="12618967" y="-8396"/>
            <a:chExt cx="955641" cy="5775363"/>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err="1">
                    <a:gradFill>
                      <a:gsLst>
                        <a:gs pos="0">
                          <a:srgbClr val="FFFFFF"/>
                        </a:gs>
                        <a:gs pos="100000">
                          <a:srgbClr val="FFFFFF"/>
                        </a:gs>
                      </a:gsLst>
                      <a:lin ang="5400000" scaled="0"/>
                    </a:gradFill>
                    <a:ea typeface="Segoe UI" pitchFamily="34" charset="0"/>
                    <a:cs typeface="Segoe UI" pitchFamily="34" charset="0"/>
                  </a:rPr>
                  <a:t>Oragen</a:t>
                </a:r>
                <a:endParaRPr lang="en-US" sz="490" b="1" dirty="0">
                  <a:gradFill>
                    <a:gsLst>
                      <a:gs pos="0">
                        <a:srgbClr val="FFFFFF"/>
                      </a:gs>
                      <a:gs pos="100000">
                        <a:srgbClr val="FFFFFF"/>
                      </a:gs>
                    </a:gsLst>
                    <a:lin ang="5400000" scaled="0"/>
                  </a:gradFill>
                  <a:ea typeface="Segoe UI" pitchFamily="34" charset="0"/>
                  <a:cs typeface="Segoe UI" pitchFamily="34" charset="0"/>
                </a:endParaRPr>
              </a:p>
              <a:p>
                <a:pPr defTabSz="913927" fontAlgn="base">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Blue</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Dark Gray</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37168">
                          <a:srgbClr val="292929"/>
                        </a:gs>
                        <a:gs pos="72000">
                          <a:srgbClr val="292929"/>
                        </a:gs>
                      </a:gsLst>
                      <a:lin ang="5400000" scaled="0"/>
                    </a:gradFill>
                    <a:ea typeface="Segoe UI" pitchFamily="34" charset="0"/>
                    <a:cs typeface="Segoe UI" pitchFamily="34" charset="0"/>
                  </a:rPr>
                  <a:t>Yellow</a:t>
                </a:r>
              </a:p>
              <a:p>
                <a:pPr defTabSz="913927" fontAlgn="base">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37168">
                          <a:srgbClr val="292929"/>
                        </a:gs>
                        <a:gs pos="72000">
                          <a:srgbClr val="292929"/>
                        </a:gs>
                      </a:gsLst>
                      <a:lin ang="5400000" scaled="0"/>
                    </a:gradFill>
                    <a:ea typeface="Segoe UI" pitchFamily="34" charset="0"/>
                    <a:cs typeface="Segoe UI" pitchFamily="34" charset="0"/>
                  </a:rPr>
                  <a:t>Light Orange</a:t>
                </a:r>
              </a:p>
              <a:p>
                <a:pPr defTabSz="913927" fontAlgn="base">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37168">
                          <a:srgbClr val="292929"/>
                        </a:gs>
                        <a:gs pos="72000">
                          <a:srgbClr val="292929"/>
                        </a:gs>
                      </a:gsLst>
                      <a:lin ang="5400000" scaled="0"/>
                    </a:gradFill>
                    <a:ea typeface="Segoe UI" pitchFamily="34" charset="0"/>
                    <a:cs typeface="Segoe UI" pitchFamily="34" charset="0"/>
                  </a:rPr>
                  <a:t>Light Gray</a:t>
                </a:r>
              </a:p>
              <a:p>
                <a:pPr defTabSz="913927" fontAlgn="base">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R:210 G:210 B:210</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defTabSz="914192">
                <a:lnSpc>
                  <a:spcPct val="90000"/>
                </a:lnSpc>
                <a:spcAft>
                  <a:spcPts val="588"/>
                </a:spcAft>
              </a:pPr>
              <a:r>
                <a:rPr lang="en-US" sz="980" dirty="0">
                  <a:gradFill>
                    <a:gsLst>
                      <a:gs pos="82301">
                        <a:srgbClr val="292929"/>
                      </a:gs>
                      <a:gs pos="62000">
                        <a:srgbClr val="292929"/>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defTabSz="914192">
                <a:lnSpc>
                  <a:spcPct val="90000"/>
                </a:lnSpc>
                <a:spcAft>
                  <a:spcPts val="588"/>
                </a:spcAft>
              </a:pPr>
              <a:r>
                <a:rPr lang="en-US" sz="980" dirty="0">
                  <a:gradFill>
                    <a:gsLst>
                      <a:gs pos="82301">
                        <a:srgbClr val="292929"/>
                      </a:gs>
                      <a:gs pos="62000">
                        <a:srgbClr val="292929"/>
                      </a:gs>
                    </a:gsLst>
                    <a:lin ang="5400000" scaled="0"/>
                  </a:gradFill>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Dark Red</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Light Blue</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Dark Blue</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1745429409"/>
      </p:ext>
    </p:extLst>
  </p:cSld>
  <p:clrMap bg1="lt1" tx1="dk1" bg2="lt2" tx2="dk2" accent1="accent1" accent2="accent2" accent3="accent3" accent4="accent4" accent5="accent5" accent6="accent6" hlink="hlink" folHlink="folHlink"/>
  <p:sldLayoutIdLst>
    <p:sldLayoutId id="2147483945" r:id="rId1"/>
    <p:sldLayoutId id="2147483946" r:id="rId2"/>
    <p:sldLayoutId id="2147483947" r:id="rId3"/>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 id="2147483956" r:id="rId12"/>
    <p:sldLayoutId id="2147483957" r:id="rId13"/>
    <p:sldLayoutId id="2147483958" r:id="rId14"/>
    <p:sldLayoutId id="2147483959" r:id="rId15"/>
    <p:sldLayoutId id="2147483960" r:id="rId16"/>
    <p:sldLayoutId id="2147483961" r:id="rId17"/>
    <p:sldLayoutId id="2147483962" r:id="rId18"/>
    <p:sldLayoutId id="2147483963" r:id="rId19"/>
    <p:sldLayoutId id="2147483964" r:id="rId20"/>
    <p:sldLayoutId id="2147483965" r:id="rId21"/>
    <p:sldLayoutId id="2147483966" r:id="rId22"/>
    <p:sldLayoutId id="2147483967" r:id="rId23"/>
    <p:sldLayoutId id="2147483969" r:id="rId24"/>
    <p:sldLayoutId id="2147483970" r:id="rId25"/>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2" y="-8231"/>
            <a:ext cx="936855" cy="5662635"/>
            <a:chOff x="12618967" y="-8396"/>
            <a:chExt cx="955641" cy="5775363"/>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err="1">
                    <a:gradFill>
                      <a:gsLst>
                        <a:gs pos="0">
                          <a:srgbClr val="FFFFFF"/>
                        </a:gs>
                        <a:gs pos="100000">
                          <a:srgbClr val="FFFFFF"/>
                        </a:gs>
                      </a:gsLst>
                      <a:lin ang="5400000" scaled="0"/>
                    </a:gradFill>
                    <a:ea typeface="Segoe UI" pitchFamily="34" charset="0"/>
                    <a:cs typeface="Segoe UI" pitchFamily="34" charset="0"/>
                  </a:rPr>
                  <a:t>Oragen</a:t>
                </a:r>
                <a:endParaRPr lang="en-US" sz="490" b="1" dirty="0">
                  <a:gradFill>
                    <a:gsLst>
                      <a:gs pos="0">
                        <a:srgbClr val="FFFFFF"/>
                      </a:gs>
                      <a:gs pos="100000">
                        <a:srgbClr val="FFFFFF"/>
                      </a:gs>
                    </a:gsLst>
                    <a:lin ang="5400000" scaled="0"/>
                  </a:gradFill>
                  <a:ea typeface="Segoe UI" pitchFamily="34" charset="0"/>
                  <a:cs typeface="Segoe UI" pitchFamily="34" charset="0"/>
                </a:endParaRPr>
              </a:p>
              <a:p>
                <a:pPr defTabSz="913927" fontAlgn="base">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Blue</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Dark Gray</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37168">
                          <a:srgbClr val="292929"/>
                        </a:gs>
                        <a:gs pos="72000">
                          <a:srgbClr val="292929"/>
                        </a:gs>
                      </a:gsLst>
                      <a:lin ang="5400000" scaled="0"/>
                    </a:gradFill>
                    <a:ea typeface="Segoe UI" pitchFamily="34" charset="0"/>
                    <a:cs typeface="Segoe UI" pitchFamily="34" charset="0"/>
                  </a:rPr>
                  <a:t>Yellow</a:t>
                </a:r>
              </a:p>
              <a:p>
                <a:pPr defTabSz="913927" fontAlgn="base">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37168">
                          <a:srgbClr val="292929"/>
                        </a:gs>
                        <a:gs pos="72000">
                          <a:srgbClr val="292929"/>
                        </a:gs>
                      </a:gsLst>
                      <a:lin ang="5400000" scaled="0"/>
                    </a:gradFill>
                    <a:ea typeface="Segoe UI" pitchFamily="34" charset="0"/>
                    <a:cs typeface="Segoe UI" pitchFamily="34" charset="0"/>
                  </a:rPr>
                  <a:t>Light Orange</a:t>
                </a:r>
              </a:p>
              <a:p>
                <a:pPr defTabSz="913927" fontAlgn="base">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37168">
                          <a:srgbClr val="292929"/>
                        </a:gs>
                        <a:gs pos="72000">
                          <a:srgbClr val="292929"/>
                        </a:gs>
                      </a:gsLst>
                      <a:lin ang="5400000" scaled="0"/>
                    </a:gradFill>
                    <a:ea typeface="Segoe UI" pitchFamily="34" charset="0"/>
                    <a:cs typeface="Segoe UI" pitchFamily="34" charset="0"/>
                  </a:rPr>
                  <a:t>Light Gray</a:t>
                </a:r>
              </a:p>
              <a:p>
                <a:pPr defTabSz="913927" fontAlgn="base">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R:210 G:210 B:210</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defTabSz="914192">
                <a:lnSpc>
                  <a:spcPct val="90000"/>
                </a:lnSpc>
                <a:spcAft>
                  <a:spcPts val="588"/>
                </a:spcAft>
              </a:pPr>
              <a:r>
                <a:rPr lang="en-US" sz="980" dirty="0">
                  <a:gradFill>
                    <a:gsLst>
                      <a:gs pos="82301">
                        <a:srgbClr val="292929"/>
                      </a:gs>
                      <a:gs pos="62000">
                        <a:srgbClr val="292929"/>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defTabSz="914192">
                <a:lnSpc>
                  <a:spcPct val="90000"/>
                </a:lnSpc>
                <a:spcAft>
                  <a:spcPts val="588"/>
                </a:spcAft>
              </a:pPr>
              <a:r>
                <a:rPr lang="en-US" sz="980" dirty="0">
                  <a:gradFill>
                    <a:gsLst>
                      <a:gs pos="82301">
                        <a:srgbClr val="292929"/>
                      </a:gs>
                      <a:gs pos="62000">
                        <a:srgbClr val="292929"/>
                      </a:gs>
                    </a:gsLst>
                    <a:lin ang="5400000" scaled="0"/>
                  </a:gradFill>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Dark Red</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Light Blue</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Dark Blue</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955246057"/>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 id="2147483983" r:id="rId12"/>
    <p:sldLayoutId id="2147483984" r:id="rId13"/>
    <p:sldLayoutId id="2147483985" r:id="rId14"/>
    <p:sldLayoutId id="2147483986" r:id="rId15"/>
    <p:sldLayoutId id="2147483987" r:id="rId16"/>
    <p:sldLayoutId id="2147483988" r:id="rId17"/>
    <p:sldLayoutId id="2147483989" r:id="rId18"/>
    <p:sldLayoutId id="2147483990" r:id="rId19"/>
    <p:sldLayoutId id="2147483991" r:id="rId20"/>
    <p:sldLayoutId id="2147483992" r:id="rId21"/>
    <p:sldLayoutId id="2147483993" r:id="rId22"/>
    <p:sldLayoutId id="2147483994" r:id="rId23"/>
    <p:sldLayoutId id="2147483995" r:id="rId24"/>
    <p:sldLayoutId id="2147483996" r:id="rId25"/>
    <p:sldLayoutId id="2147483997" r:id="rId26"/>
    <p:sldLayoutId id="2147483998" r:id="rId27"/>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25.xml"/><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25.xml"/><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13" Type="http://schemas.microsoft.com/office/2007/relationships/hdphoto" Target="../media/hdphoto1.wdp"/><Relationship Id="rId18" Type="http://schemas.openxmlformats.org/officeDocument/2006/relationships/image" Target="../media/image26.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5.png"/><Relationship Id="rId2" Type="http://schemas.openxmlformats.org/officeDocument/2006/relationships/notesSlide" Target="../notesSlides/notesSlide2.xml"/><Relationship Id="rId16"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3.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2.png"/></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hyperlink" Target="http://aka.ms/logicappsblog" TargetMode="External"/><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hyperlink" Target="http://aka.ms/logicapps-docs" TargetMode="External"/><Relationship Id="rId5" Type="http://schemas.openxmlformats.org/officeDocument/2006/relationships/hyperlink" Target="http://aka.ms/logicappslive" TargetMode="External"/><Relationship Id="rId4" Type="http://schemas.openxmlformats.org/officeDocument/2006/relationships/hyperlink" Target="http://aka.ms/logicapps-wish"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75.xml"/></Relationships>
</file>

<file path=ppt/slides/_rels/slide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7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75.xml"/></Relationships>
</file>

<file path=ppt/slides/_rels/slide8.xml.rels><?xml version="1.0" encoding="UTF-8" standalone="yes"?>
<Relationships xmlns="http://schemas.openxmlformats.org/package/2006/relationships"><Relationship Id="rId8" Type="http://schemas.openxmlformats.org/officeDocument/2006/relationships/hyperlink" Target="https://azure.microsoft.com/en-us/services/bot-service/" TargetMode="External"/><Relationship Id="rId13" Type="http://schemas.openxmlformats.org/officeDocument/2006/relationships/image" Target="../media/image40.png"/><Relationship Id="rId3" Type="http://schemas.openxmlformats.org/officeDocument/2006/relationships/hyperlink" Target="https://azure.microsoft.com/en-us/services/cosmos-db/" TargetMode="External"/><Relationship Id="rId7" Type="http://schemas.openxmlformats.org/officeDocument/2006/relationships/image" Target="../media/image37.png"/><Relationship Id="rId12" Type="http://schemas.openxmlformats.org/officeDocument/2006/relationships/hyperlink" Target="https://azure.microsoft.com/en-us/services/event-grid/" TargetMode="External"/><Relationship Id="rId17" Type="http://schemas.openxmlformats.org/officeDocument/2006/relationships/image" Target="../media/image43.png"/><Relationship Id="rId2" Type="http://schemas.openxmlformats.org/officeDocument/2006/relationships/notesSlide" Target="../notesSlides/notesSlide8.xml"/><Relationship Id="rId16" Type="http://schemas.openxmlformats.org/officeDocument/2006/relationships/image" Target="../media/image42.png"/><Relationship Id="rId1" Type="http://schemas.openxmlformats.org/officeDocument/2006/relationships/slideLayout" Target="../slideLayouts/slideLayout12.xml"/><Relationship Id="rId6" Type="http://schemas.openxmlformats.org/officeDocument/2006/relationships/hyperlink" Target="https://azure.microsoft.com/en-us/services/storage/?v=16.50" TargetMode="External"/><Relationship Id="rId11" Type="http://schemas.openxmlformats.org/officeDocument/2006/relationships/image" Target="../media/image39.png"/><Relationship Id="rId5" Type="http://schemas.microsoft.com/office/2007/relationships/hdphoto" Target="../media/hdphoto2.wdp"/><Relationship Id="rId15" Type="http://schemas.openxmlformats.org/officeDocument/2006/relationships/image" Target="../media/image41.png"/><Relationship Id="rId10" Type="http://schemas.openxmlformats.org/officeDocument/2006/relationships/hyperlink" Target="https://azure.microsoft.com/en-us/services/stream-analytics/" TargetMode="External"/><Relationship Id="rId4" Type="http://schemas.openxmlformats.org/officeDocument/2006/relationships/image" Target="../media/image36.png"/><Relationship Id="rId9" Type="http://schemas.openxmlformats.org/officeDocument/2006/relationships/image" Target="../media/image38.png"/><Relationship Id="rId14" Type="http://schemas.openxmlformats.org/officeDocument/2006/relationships/hyperlink" Target="https://azure.microsoft.com/en-us/services/active-directory/"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6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Logic Apps</a:t>
            </a:r>
            <a:endParaRPr lang="en-US" dirty="0"/>
          </a:p>
        </p:txBody>
      </p:sp>
      <p:pic>
        <p:nvPicPr>
          <p:cNvPr id="4" name="Picture 3">
            <a:extLst>
              <a:ext uri="{FF2B5EF4-FFF2-40B4-BE49-F238E27FC236}">
                <a16:creationId xmlns:a16="http://schemas.microsoft.com/office/drawing/2014/main" id="{AAA1A999-C16A-4E6F-913C-EDC288CFA2D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057943" y="1551588"/>
            <a:ext cx="2038057" cy="1877412"/>
          </a:xfrm>
          <a:prstGeom prst="rect">
            <a:avLst/>
          </a:prstGeom>
        </p:spPr>
      </p:pic>
      <p:sp>
        <p:nvSpPr>
          <p:cNvPr id="7" name="Text Placeholder 6">
            <a:extLst>
              <a:ext uri="{FF2B5EF4-FFF2-40B4-BE49-F238E27FC236}">
                <a16:creationId xmlns:a16="http://schemas.microsoft.com/office/drawing/2014/main" id="{2E3DDEFE-8D75-444F-B727-88F69333B0E4}"/>
              </a:ext>
            </a:extLst>
          </p:cNvPr>
          <p:cNvSpPr txBox="1">
            <a:spLocks/>
          </p:cNvSpPr>
          <p:nvPr/>
        </p:nvSpPr>
        <p:spPr>
          <a:xfrm>
            <a:off x="392867" y="4009081"/>
            <a:ext cx="7477823" cy="1789737"/>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dirty="0"/>
              <a:t>İbrahim Kıvanç</a:t>
            </a:r>
          </a:p>
          <a:p>
            <a:pPr marL="0" indent="0">
              <a:buNone/>
            </a:pPr>
            <a:r>
              <a:rPr lang="en-US" sz="1961" dirty="0"/>
              <a:t>Software Development Engineer</a:t>
            </a:r>
          </a:p>
          <a:p>
            <a:pPr marL="0" indent="0">
              <a:buNone/>
            </a:pPr>
            <a:r>
              <a:rPr lang="en-US" sz="2353" dirty="0"/>
              <a:t>Commercial Software Engineering @Microsoft EMEA</a:t>
            </a:r>
            <a:endParaRPr lang="en-US" sz="1960" dirty="0"/>
          </a:p>
          <a:p>
            <a:pPr marL="0" indent="0">
              <a:buNone/>
            </a:pPr>
            <a:r>
              <a:rPr lang="en-US" sz="1800" dirty="0"/>
              <a:t>ikivanc@microsoft.com</a:t>
            </a:r>
          </a:p>
          <a:p>
            <a:pPr marL="0" indent="0">
              <a:buNone/>
            </a:pPr>
            <a:r>
              <a:rPr lang="en-US" sz="1800" dirty="0"/>
              <a:t>Twitter: @ikivanc</a:t>
            </a:r>
          </a:p>
        </p:txBody>
      </p:sp>
    </p:spTree>
    <p:extLst>
      <p:ext uri="{BB962C8B-B14F-4D97-AF65-F5344CB8AC3E}">
        <p14:creationId xmlns:p14="http://schemas.microsoft.com/office/powerpoint/2010/main" val="1410009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8295" y="739765"/>
            <a:ext cx="7231427" cy="5187034"/>
          </a:xfrm>
          <a:prstGeom prst="rect">
            <a:avLst/>
          </a:prstGeom>
        </p:spPr>
      </p:pic>
      <p:sp>
        <p:nvSpPr>
          <p:cNvPr id="5" name="Rectangle 4"/>
          <p:cNvSpPr/>
          <p:nvPr/>
        </p:nvSpPr>
        <p:spPr bwMode="auto">
          <a:xfrm>
            <a:off x="88" y="537"/>
            <a:ext cx="4228388"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itle 1"/>
          <p:cNvSpPr txBox="1">
            <a:spLocks/>
          </p:cNvSpPr>
          <p:nvPr/>
        </p:nvSpPr>
        <p:spPr>
          <a:xfrm>
            <a:off x="269326" y="290003"/>
            <a:ext cx="3735048"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78">
              <a:defRPr/>
            </a:pPr>
            <a:r>
              <a:rPr lang="en-NZ" sz="4705" spc="-100">
                <a:gradFill>
                  <a:gsLst>
                    <a:gs pos="2917">
                      <a:srgbClr val="FFFFFF"/>
                    </a:gs>
                    <a:gs pos="30000">
                      <a:srgbClr val="FFFFFF"/>
                    </a:gs>
                  </a:gsLst>
                  <a:lin ang="5400000" scaled="0"/>
                </a:gradFill>
                <a:latin typeface="Segoe UI Light"/>
              </a:rPr>
              <a:t>Logic Apps</a:t>
            </a:r>
            <a:br>
              <a:rPr lang="en-NZ" sz="4705" spc="-100">
                <a:gradFill>
                  <a:gsLst>
                    <a:gs pos="2917">
                      <a:srgbClr val="FFFFFF"/>
                    </a:gs>
                    <a:gs pos="30000">
                      <a:srgbClr val="FFFFFF"/>
                    </a:gs>
                  </a:gsLst>
                  <a:lin ang="5400000" scaled="0"/>
                </a:gradFill>
                <a:latin typeface="Segoe UI Light"/>
              </a:rPr>
            </a:br>
            <a:r>
              <a:rPr lang="en-NZ" sz="4705" spc="-100">
                <a:gradFill>
                  <a:gsLst>
                    <a:gs pos="2917">
                      <a:srgbClr val="FFFFFF"/>
                    </a:gs>
                    <a:gs pos="30000">
                      <a:srgbClr val="FFFFFF"/>
                    </a:gs>
                  </a:gsLst>
                  <a:lin ang="5400000" scaled="0"/>
                </a:gradFill>
                <a:latin typeface="Segoe UI Light"/>
              </a:rPr>
              <a:t>Workflow Designer</a:t>
            </a:r>
          </a:p>
        </p:txBody>
      </p:sp>
      <p:sp>
        <p:nvSpPr>
          <p:cNvPr id="8" name="Text Placeholder 2"/>
          <p:cNvSpPr txBox="1">
            <a:spLocks/>
          </p:cNvSpPr>
          <p:nvPr/>
        </p:nvSpPr>
        <p:spPr>
          <a:xfrm>
            <a:off x="262209" y="2358286"/>
            <a:ext cx="3219257"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1" indent="0" defTabSz="914378">
              <a:spcBef>
                <a:spcPts val="0"/>
              </a:spcBef>
              <a:spcAft>
                <a:spcPts val="1765"/>
              </a:spcAft>
              <a:buNone/>
              <a:defRPr/>
            </a:pPr>
            <a:r>
              <a:rPr lang="en-US" sz="2157">
                <a:gradFill>
                  <a:gsLst>
                    <a:gs pos="2917">
                      <a:srgbClr val="FFFFFF"/>
                    </a:gs>
                    <a:gs pos="30000">
                      <a:srgbClr val="FFFFFF"/>
                    </a:gs>
                  </a:gsLst>
                  <a:lin ang="5400000" scaled="0"/>
                </a:gradFill>
                <a:latin typeface="Segoe UI Semilight"/>
              </a:rPr>
              <a:t>Workflow in the cloud</a:t>
            </a:r>
          </a:p>
          <a:p>
            <a:pPr marL="0" lvl="1" indent="0" defTabSz="914378">
              <a:spcBef>
                <a:spcPts val="0"/>
              </a:spcBef>
              <a:spcAft>
                <a:spcPts val="1765"/>
              </a:spcAft>
              <a:buNone/>
              <a:defRPr/>
            </a:pPr>
            <a:r>
              <a:rPr lang="en-US" sz="2157">
                <a:gradFill>
                  <a:gsLst>
                    <a:gs pos="2917">
                      <a:srgbClr val="FFFFFF"/>
                    </a:gs>
                    <a:gs pos="30000">
                      <a:srgbClr val="FFFFFF"/>
                    </a:gs>
                  </a:gsLst>
                  <a:lin ang="5400000" scaled="0"/>
                </a:gradFill>
                <a:latin typeface="Segoe UI Semilight"/>
              </a:rPr>
              <a:t>Powerful control flow</a:t>
            </a:r>
          </a:p>
          <a:p>
            <a:pPr marL="0" lvl="1" indent="0" defTabSz="914378">
              <a:spcBef>
                <a:spcPts val="0"/>
              </a:spcBef>
              <a:spcAft>
                <a:spcPts val="1765"/>
              </a:spcAft>
              <a:buNone/>
              <a:defRPr/>
            </a:pPr>
            <a:r>
              <a:rPr lang="en-US" sz="2157">
                <a:gradFill>
                  <a:gsLst>
                    <a:gs pos="2917">
                      <a:srgbClr val="FFFFFF"/>
                    </a:gs>
                    <a:gs pos="30000">
                      <a:srgbClr val="FFFFFF"/>
                    </a:gs>
                  </a:gsLst>
                  <a:lin ang="5400000" scaled="0"/>
                </a:gradFill>
                <a:latin typeface="Segoe UI Semilight"/>
              </a:rPr>
              <a:t>Connect disparate applications</a:t>
            </a:r>
          </a:p>
          <a:p>
            <a:pPr marL="0" lvl="1" indent="0" defTabSz="914378">
              <a:spcBef>
                <a:spcPts val="0"/>
              </a:spcBef>
              <a:spcAft>
                <a:spcPts val="1765"/>
              </a:spcAft>
              <a:buNone/>
              <a:defRPr/>
            </a:pPr>
            <a:r>
              <a:rPr lang="en-US" sz="2157">
                <a:gradFill>
                  <a:gsLst>
                    <a:gs pos="2917">
                      <a:srgbClr val="FFFFFF"/>
                    </a:gs>
                    <a:gs pos="30000">
                      <a:srgbClr val="FFFFFF"/>
                    </a:gs>
                  </a:gsLst>
                  <a:lin ang="5400000" scaled="0"/>
                </a:gradFill>
                <a:latin typeface="Segoe UI Semilight"/>
              </a:rPr>
              <a:t>No code designer for </a:t>
            </a:r>
            <a:br>
              <a:rPr lang="en-US" sz="2157">
                <a:gradFill>
                  <a:gsLst>
                    <a:gs pos="2917">
                      <a:srgbClr val="FFFFFF"/>
                    </a:gs>
                    <a:gs pos="30000">
                      <a:srgbClr val="FFFFFF"/>
                    </a:gs>
                  </a:gsLst>
                  <a:lin ang="5400000" scaled="0"/>
                </a:gradFill>
                <a:latin typeface="Segoe UI Semilight"/>
              </a:rPr>
            </a:br>
            <a:r>
              <a:rPr lang="en-US" sz="2157">
                <a:gradFill>
                  <a:gsLst>
                    <a:gs pos="2917">
                      <a:srgbClr val="FFFFFF"/>
                    </a:gs>
                    <a:gs pos="30000">
                      <a:srgbClr val="FFFFFF"/>
                    </a:gs>
                  </a:gsLst>
                  <a:lin ang="5400000" scaled="0"/>
                </a:gradFill>
                <a:latin typeface="Segoe UI Semilight"/>
              </a:rPr>
              <a:t>rapid creation</a:t>
            </a:r>
          </a:p>
          <a:p>
            <a:pPr marL="0" lvl="1" indent="0" defTabSz="914378">
              <a:spcBef>
                <a:spcPts val="0"/>
              </a:spcBef>
              <a:spcAft>
                <a:spcPts val="1765"/>
              </a:spcAft>
              <a:buNone/>
              <a:defRPr/>
            </a:pPr>
            <a:r>
              <a:rPr lang="en-US" sz="2157">
                <a:gradFill>
                  <a:gsLst>
                    <a:gs pos="2917">
                      <a:srgbClr val="FFFFFF"/>
                    </a:gs>
                    <a:gs pos="30000">
                      <a:srgbClr val="FFFFFF"/>
                    </a:gs>
                  </a:gsLst>
                  <a:lin ang="5400000" scaled="0"/>
                </a:gradFill>
                <a:latin typeface="Segoe UI Semilight"/>
              </a:rPr>
              <a:t>Also works within Visual Studio for added CI/CD</a:t>
            </a:r>
          </a:p>
        </p:txBody>
      </p:sp>
    </p:spTree>
    <p:extLst>
      <p:ext uri="{BB962C8B-B14F-4D97-AF65-F5344CB8AC3E}">
        <p14:creationId xmlns:p14="http://schemas.microsoft.com/office/powerpoint/2010/main" val="3826109755"/>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7" y="537"/>
            <a:ext cx="3087669"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itle 1"/>
          <p:cNvSpPr txBox="1">
            <a:spLocks/>
          </p:cNvSpPr>
          <p:nvPr/>
        </p:nvSpPr>
        <p:spPr>
          <a:xfrm>
            <a:off x="0" y="296629"/>
            <a:ext cx="3173896"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78">
              <a:defRPr/>
            </a:pPr>
            <a:r>
              <a:rPr lang="en-NZ" sz="4705" spc="-100">
                <a:gradFill>
                  <a:gsLst>
                    <a:gs pos="2917">
                      <a:srgbClr val="FFFFFF"/>
                    </a:gs>
                    <a:gs pos="30000">
                      <a:srgbClr val="FFFFFF"/>
                    </a:gs>
                  </a:gsLst>
                  <a:lin ang="5400000" scaled="0"/>
                </a:gradFill>
                <a:latin typeface="Segoe UI Light"/>
              </a:rPr>
              <a:t>Triggers</a:t>
            </a:r>
          </a:p>
        </p:txBody>
      </p:sp>
      <p:sp>
        <p:nvSpPr>
          <p:cNvPr id="8" name="Text Placeholder 2"/>
          <p:cNvSpPr txBox="1">
            <a:spLocks/>
          </p:cNvSpPr>
          <p:nvPr/>
        </p:nvSpPr>
        <p:spPr>
          <a:xfrm>
            <a:off x="109809" y="1554853"/>
            <a:ext cx="2852052"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1" indent="0" defTabSz="914378">
              <a:spcBef>
                <a:spcPts val="0"/>
              </a:spcBef>
              <a:spcAft>
                <a:spcPts val="1765"/>
              </a:spcAft>
              <a:buNone/>
              <a:defRPr/>
            </a:pPr>
            <a:r>
              <a:rPr lang="en-US" sz="2157">
                <a:gradFill>
                  <a:gsLst>
                    <a:gs pos="2917">
                      <a:srgbClr val="FFFFFF"/>
                    </a:gs>
                    <a:gs pos="30000">
                      <a:srgbClr val="FFFFFF"/>
                    </a:gs>
                  </a:gsLst>
                  <a:lin ang="5400000" scaled="0"/>
                </a:gradFill>
              </a:rPr>
              <a:t>All logic apps start with a trigger, typically a connector</a:t>
            </a:r>
          </a:p>
          <a:p>
            <a:pPr marL="342900" lvl="1" indent="-342900" defTabSz="914378">
              <a:spcBef>
                <a:spcPts val="0"/>
              </a:spcBef>
              <a:spcAft>
                <a:spcPts val="1765"/>
              </a:spcAft>
              <a:defRPr/>
            </a:pPr>
            <a:r>
              <a:rPr lang="en-US" sz="2157">
                <a:gradFill>
                  <a:gsLst>
                    <a:gs pos="2917">
                      <a:srgbClr val="FFFFFF"/>
                    </a:gs>
                    <a:gs pos="30000">
                      <a:srgbClr val="FFFFFF"/>
                    </a:gs>
                  </a:gsLst>
                  <a:lin ang="5400000" scaled="0"/>
                </a:gradFill>
              </a:rPr>
              <a:t>Recurring and Adv. Scheduling</a:t>
            </a:r>
          </a:p>
          <a:p>
            <a:pPr marL="342900" lvl="1" indent="-342900" defTabSz="914378">
              <a:spcBef>
                <a:spcPts val="0"/>
              </a:spcBef>
              <a:spcAft>
                <a:spcPts val="1765"/>
              </a:spcAft>
              <a:defRPr/>
            </a:pPr>
            <a:r>
              <a:rPr lang="en-US" sz="2157">
                <a:gradFill>
                  <a:gsLst>
                    <a:gs pos="2917">
                      <a:srgbClr val="FFFFFF"/>
                    </a:gs>
                    <a:gs pos="30000">
                      <a:srgbClr val="FFFFFF"/>
                    </a:gs>
                  </a:gsLst>
                  <a:lin ang="5400000" scaled="0"/>
                </a:gradFill>
              </a:rPr>
              <a:t>Polling</a:t>
            </a:r>
          </a:p>
          <a:p>
            <a:pPr marL="342900" lvl="1" indent="-342900" defTabSz="914378">
              <a:spcBef>
                <a:spcPts val="0"/>
              </a:spcBef>
              <a:spcAft>
                <a:spcPts val="1765"/>
              </a:spcAft>
              <a:defRPr/>
            </a:pPr>
            <a:r>
              <a:rPr lang="en-US" sz="2157" err="1">
                <a:gradFill>
                  <a:gsLst>
                    <a:gs pos="2917">
                      <a:srgbClr val="FFFFFF"/>
                    </a:gs>
                    <a:gs pos="30000">
                      <a:srgbClr val="FFFFFF"/>
                    </a:gs>
                  </a:gsLst>
                  <a:lin ang="5400000" scaled="0"/>
                </a:gradFill>
              </a:rPr>
              <a:t>Webhook</a:t>
            </a:r>
            <a:endParaRPr lang="en-US" sz="2157">
              <a:gradFill>
                <a:gsLst>
                  <a:gs pos="2917">
                    <a:srgbClr val="FFFFFF"/>
                  </a:gs>
                  <a:gs pos="30000">
                    <a:srgbClr val="FFFFFF"/>
                  </a:gs>
                </a:gsLst>
                <a:lin ang="5400000" scaled="0"/>
              </a:gradFill>
            </a:endParaRPr>
          </a:p>
          <a:p>
            <a:pPr marL="342900" lvl="1" indent="-342900" defTabSz="914378">
              <a:spcBef>
                <a:spcPts val="0"/>
              </a:spcBef>
              <a:spcAft>
                <a:spcPts val="1765"/>
              </a:spcAft>
              <a:defRPr/>
            </a:pPr>
            <a:r>
              <a:rPr lang="en-US" sz="2157">
                <a:gradFill>
                  <a:gsLst>
                    <a:gs pos="2917">
                      <a:srgbClr val="FFFFFF"/>
                    </a:gs>
                    <a:gs pos="30000">
                      <a:srgbClr val="FFFFFF"/>
                    </a:gs>
                  </a:gsLst>
                  <a:lin ang="5400000" scaled="0"/>
                </a:gradFill>
              </a:rPr>
              <a:t>Request</a:t>
            </a:r>
          </a:p>
          <a:p>
            <a:pPr marL="0" lvl="1" indent="0" defTabSz="914378">
              <a:spcBef>
                <a:spcPts val="0"/>
              </a:spcBef>
              <a:spcAft>
                <a:spcPts val="1765"/>
              </a:spcAft>
              <a:buNone/>
              <a:defRPr/>
            </a:pPr>
            <a:endParaRPr lang="en-US" sz="2157">
              <a:gradFill>
                <a:gsLst>
                  <a:gs pos="2917">
                    <a:srgbClr val="FFFFFF"/>
                  </a:gs>
                  <a:gs pos="30000">
                    <a:srgbClr val="FFFFFF"/>
                  </a:gs>
                </a:gsLst>
                <a:lin ang="5400000" scaled="0"/>
              </a:gradFill>
              <a:latin typeface="Segoe UI Semilight"/>
            </a:endParaRPr>
          </a:p>
        </p:txBody>
      </p:sp>
      <p:pic>
        <p:nvPicPr>
          <p:cNvPr id="7" name="Picture 6">
            <a:extLst>
              <a:ext uri="{FF2B5EF4-FFF2-40B4-BE49-F238E27FC236}">
                <a16:creationId xmlns:a16="http://schemas.microsoft.com/office/drawing/2014/main" id="{557C1F7E-A677-4490-87B8-4032DB7B0ADA}"/>
              </a:ext>
            </a:extLst>
          </p:cNvPr>
          <p:cNvPicPr>
            <a:picLocks noChangeAspect="1"/>
          </p:cNvPicPr>
          <p:nvPr/>
        </p:nvPicPr>
        <p:blipFill>
          <a:blip r:embed="rId3"/>
          <a:stretch>
            <a:fillRect/>
          </a:stretch>
        </p:blipFill>
        <p:spPr>
          <a:xfrm>
            <a:off x="3514430" y="2142682"/>
            <a:ext cx="8361884" cy="1825161"/>
          </a:xfrm>
          <a:prstGeom prst="rect">
            <a:avLst/>
          </a:prstGeom>
        </p:spPr>
      </p:pic>
    </p:spTree>
    <p:extLst>
      <p:ext uri="{BB962C8B-B14F-4D97-AF65-F5344CB8AC3E}">
        <p14:creationId xmlns:p14="http://schemas.microsoft.com/office/powerpoint/2010/main" val="1913839798"/>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7" y="537"/>
            <a:ext cx="3087669"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itle 1"/>
          <p:cNvSpPr txBox="1">
            <a:spLocks/>
          </p:cNvSpPr>
          <p:nvPr/>
        </p:nvSpPr>
        <p:spPr>
          <a:xfrm>
            <a:off x="0" y="296629"/>
            <a:ext cx="3173896"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78">
              <a:defRPr/>
            </a:pPr>
            <a:r>
              <a:rPr lang="en-NZ" sz="4705" spc="-100">
                <a:gradFill>
                  <a:gsLst>
                    <a:gs pos="2917">
                      <a:srgbClr val="FFFFFF"/>
                    </a:gs>
                    <a:gs pos="30000">
                      <a:srgbClr val="FFFFFF"/>
                    </a:gs>
                  </a:gsLst>
                  <a:lin ang="5400000" scaled="0"/>
                </a:gradFill>
                <a:latin typeface="Segoe UI Light"/>
              </a:rPr>
              <a:t>Actions</a:t>
            </a:r>
          </a:p>
        </p:txBody>
      </p:sp>
      <p:sp>
        <p:nvSpPr>
          <p:cNvPr id="8" name="Text Placeholder 2"/>
          <p:cNvSpPr txBox="1">
            <a:spLocks/>
          </p:cNvSpPr>
          <p:nvPr/>
        </p:nvSpPr>
        <p:spPr>
          <a:xfrm>
            <a:off x="109809" y="1554853"/>
            <a:ext cx="2852052"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1" indent="0" defTabSz="914378">
              <a:spcBef>
                <a:spcPts val="0"/>
              </a:spcBef>
              <a:spcAft>
                <a:spcPts val="1765"/>
              </a:spcAft>
              <a:buNone/>
              <a:defRPr/>
            </a:pPr>
            <a:r>
              <a:rPr lang="en-US" sz="2157">
                <a:gradFill>
                  <a:gsLst>
                    <a:gs pos="2917">
                      <a:srgbClr val="FFFFFF"/>
                    </a:gs>
                    <a:gs pos="30000">
                      <a:srgbClr val="FFFFFF"/>
                    </a:gs>
                  </a:gsLst>
                  <a:lin ang="5400000" scaled="0"/>
                </a:gradFill>
              </a:rPr>
              <a:t>All logic apps continue with actions, which is also most of the time, a connector</a:t>
            </a:r>
          </a:p>
          <a:p>
            <a:pPr marL="342900" lvl="1" indent="-342900" defTabSz="914378">
              <a:spcBef>
                <a:spcPts val="0"/>
              </a:spcBef>
              <a:spcAft>
                <a:spcPts val="1765"/>
              </a:spcAft>
              <a:defRPr/>
            </a:pPr>
            <a:r>
              <a:rPr lang="en-US" sz="2157">
                <a:gradFill>
                  <a:gsLst>
                    <a:gs pos="2917">
                      <a:srgbClr val="FFFFFF"/>
                    </a:gs>
                    <a:gs pos="30000">
                      <a:srgbClr val="FFFFFF"/>
                    </a:gs>
                  </a:gsLst>
                  <a:lin ang="5400000" scaled="0"/>
                </a:gradFill>
              </a:rPr>
              <a:t>Invoke APIs and Services</a:t>
            </a:r>
          </a:p>
          <a:p>
            <a:pPr marL="342900" lvl="1" indent="-342900" defTabSz="914378">
              <a:spcBef>
                <a:spcPts val="0"/>
              </a:spcBef>
              <a:spcAft>
                <a:spcPts val="1765"/>
              </a:spcAft>
              <a:defRPr/>
            </a:pPr>
            <a:r>
              <a:rPr lang="en-US" sz="2157">
                <a:gradFill>
                  <a:gsLst>
                    <a:gs pos="2917">
                      <a:srgbClr val="FFFFFF"/>
                    </a:gs>
                    <a:gs pos="30000">
                      <a:srgbClr val="FFFFFF"/>
                    </a:gs>
                  </a:gsLst>
                  <a:lin ang="5400000" scaled="0"/>
                </a:gradFill>
              </a:rPr>
              <a:t>Behaviors</a:t>
            </a:r>
          </a:p>
          <a:p>
            <a:pPr marL="342900" lvl="1" indent="-342900" defTabSz="914378">
              <a:spcBef>
                <a:spcPts val="0"/>
              </a:spcBef>
              <a:spcAft>
                <a:spcPts val="1765"/>
              </a:spcAft>
              <a:defRPr/>
            </a:pPr>
            <a:r>
              <a:rPr lang="en-US" sz="2157">
                <a:gradFill>
                  <a:gsLst>
                    <a:gs pos="2917">
                      <a:srgbClr val="FFFFFF"/>
                    </a:gs>
                    <a:gs pos="30000">
                      <a:srgbClr val="FFFFFF"/>
                    </a:gs>
                  </a:gsLst>
                  <a:lin ang="5400000" scaled="0"/>
                </a:gradFill>
              </a:rPr>
              <a:t>Variables</a:t>
            </a:r>
          </a:p>
          <a:p>
            <a:pPr marL="342900" lvl="1" indent="-342900" defTabSz="914378">
              <a:spcBef>
                <a:spcPts val="0"/>
              </a:spcBef>
              <a:spcAft>
                <a:spcPts val="1765"/>
              </a:spcAft>
              <a:defRPr/>
            </a:pPr>
            <a:r>
              <a:rPr lang="en-US" sz="2157">
                <a:gradFill>
                  <a:gsLst>
                    <a:gs pos="2917">
                      <a:srgbClr val="FFFFFF"/>
                    </a:gs>
                    <a:gs pos="30000">
                      <a:srgbClr val="FFFFFF"/>
                    </a:gs>
                  </a:gsLst>
                  <a:lin ang="5400000" scaled="0"/>
                </a:gradFill>
              </a:rPr>
              <a:t>Expressions and Operators</a:t>
            </a:r>
          </a:p>
          <a:p>
            <a:pPr marL="0" lvl="1" indent="0" defTabSz="914378">
              <a:spcBef>
                <a:spcPts val="0"/>
              </a:spcBef>
              <a:spcAft>
                <a:spcPts val="1765"/>
              </a:spcAft>
              <a:buNone/>
              <a:defRPr/>
            </a:pPr>
            <a:endParaRPr lang="en-US" sz="2157">
              <a:gradFill>
                <a:gsLst>
                  <a:gs pos="2917">
                    <a:srgbClr val="FFFFFF"/>
                  </a:gs>
                  <a:gs pos="30000">
                    <a:srgbClr val="FFFFFF"/>
                  </a:gs>
                </a:gsLst>
                <a:lin ang="5400000" scaled="0"/>
              </a:gradFill>
              <a:latin typeface="Segoe UI Semilight"/>
            </a:endParaRPr>
          </a:p>
        </p:txBody>
      </p:sp>
      <p:pic>
        <p:nvPicPr>
          <p:cNvPr id="4" name="Picture 3">
            <a:extLst>
              <a:ext uri="{FF2B5EF4-FFF2-40B4-BE49-F238E27FC236}">
                <a16:creationId xmlns:a16="http://schemas.microsoft.com/office/drawing/2014/main" id="{6B621B15-AEFF-4029-8AE9-E62BE575A843}"/>
              </a:ext>
            </a:extLst>
          </p:cNvPr>
          <p:cNvPicPr>
            <a:picLocks noChangeAspect="1"/>
          </p:cNvPicPr>
          <p:nvPr/>
        </p:nvPicPr>
        <p:blipFill>
          <a:blip r:embed="rId3"/>
          <a:stretch>
            <a:fillRect/>
          </a:stretch>
        </p:blipFill>
        <p:spPr>
          <a:xfrm>
            <a:off x="3861589" y="1696368"/>
            <a:ext cx="7671826" cy="2554504"/>
          </a:xfrm>
          <a:prstGeom prst="rect">
            <a:avLst/>
          </a:prstGeom>
        </p:spPr>
      </p:pic>
    </p:spTree>
    <p:extLst>
      <p:ext uri="{BB962C8B-B14F-4D97-AF65-F5344CB8AC3E}">
        <p14:creationId xmlns:p14="http://schemas.microsoft.com/office/powerpoint/2010/main" val="2493068136"/>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7" y="537"/>
            <a:ext cx="2928643"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itle 1"/>
          <p:cNvSpPr txBox="1">
            <a:spLocks/>
          </p:cNvSpPr>
          <p:nvPr/>
        </p:nvSpPr>
        <p:spPr>
          <a:xfrm>
            <a:off x="269326" y="290003"/>
            <a:ext cx="2659404"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78">
              <a:defRPr/>
            </a:pPr>
            <a:r>
              <a:rPr lang="en-NZ" sz="4705" spc="-100">
                <a:gradFill>
                  <a:gsLst>
                    <a:gs pos="2917">
                      <a:srgbClr val="FFFFFF"/>
                    </a:gs>
                    <a:gs pos="30000">
                      <a:srgbClr val="FFFFFF"/>
                    </a:gs>
                  </a:gsLst>
                  <a:lin ang="5400000" scaled="0"/>
                </a:gradFill>
              </a:rPr>
              <a:t>Workflow Features</a:t>
            </a:r>
            <a:endParaRPr lang="en-NZ" sz="4705" spc="-100">
              <a:gradFill>
                <a:gsLst>
                  <a:gs pos="2917">
                    <a:srgbClr val="FFFFFF"/>
                  </a:gs>
                  <a:gs pos="30000">
                    <a:srgbClr val="FFFFFF"/>
                  </a:gs>
                </a:gsLst>
                <a:lin ang="5400000" scaled="0"/>
              </a:gradFill>
              <a:latin typeface="Segoe UI Light"/>
            </a:endParaRPr>
          </a:p>
        </p:txBody>
      </p:sp>
      <p:sp>
        <p:nvSpPr>
          <p:cNvPr id="8" name="Text Placeholder 2"/>
          <p:cNvSpPr txBox="1">
            <a:spLocks/>
          </p:cNvSpPr>
          <p:nvPr/>
        </p:nvSpPr>
        <p:spPr>
          <a:xfrm>
            <a:off x="262210" y="2358286"/>
            <a:ext cx="2381600"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1" indent="0" defTabSz="914378">
              <a:spcBef>
                <a:spcPts val="0"/>
              </a:spcBef>
              <a:spcAft>
                <a:spcPts val="1765"/>
              </a:spcAft>
              <a:buNone/>
              <a:defRPr/>
            </a:pPr>
            <a:r>
              <a:rPr lang="en-US" sz="2157">
                <a:gradFill>
                  <a:gsLst>
                    <a:gs pos="2917">
                      <a:srgbClr val="FFFFFF"/>
                    </a:gs>
                    <a:gs pos="30000">
                      <a:srgbClr val="FFFFFF"/>
                    </a:gs>
                  </a:gsLst>
                  <a:lin ang="5400000" scaled="0"/>
                </a:gradFill>
              </a:rPr>
              <a:t>To control your logic app's workflow, you can specify different paths for your logic app to run and how to process data in arrays, collections, and batches</a:t>
            </a:r>
            <a:endParaRPr lang="en-US" sz="2157">
              <a:gradFill>
                <a:gsLst>
                  <a:gs pos="2917">
                    <a:srgbClr val="FFFFFF"/>
                  </a:gs>
                  <a:gs pos="30000">
                    <a:srgbClr val="FFFFFF"/>
                  </a:gs>
                </a:gsLst>
                <a:lin ang="5400000" scaled="0"/>
              </a:gradFill>
              <a:latin typeface="Segoe UI Semilight"/>
            </a:endParaRPr>
          </a:p>
        </p:txBody>
      </p:sp>
      <p:pic>
        <p:nvPicPr>
          <p:cNvPr id="2" name="Picture 1">
            <a:extLst>
              <a:ext uri="{FF2B5EF4-FFF2-40B4-BE49-F238E27FC236}">
                <a16:creationId xmlns:a16="http://schemas.microsoft.com/office/drawing/2014/main" id="{691D98C1-6671-4BB5-A845-713B63E194DC}"/>
              </a:ext>
            </a:extLst>
          </p:cNvPr>
          <p:cNvPicPr>
            <a:picLocks noChangeAspect="1"/>
          </p:cNvPicPr>
          <p:nvPr/>
        </p:nvPicPr>
        <p:blipFill>
          <a:blip r:embed="rId3"/>
          <a:stretch>
            <a:fillRect/>
          </a:stretch>
        </p:blipFill>
        <p:spPr>
          <a:xfrm>
            <a:off x="4386943" y="2464904"/>
            <a:ext cx="6700158" cy="1928191"/>
          </a:xfrm>
          <a:prstGeom prst="rect">
            <a:avLst/>
          </a:prstGeom>
        </p:spPr>
      </p:pic>
    </p:spTree>
    <p:extLst>
      <p:ext uri="{BB962C8B-B14F-4D97-AF65-F5344CB8AC3E}">
        <p14:creationId xmlns:p14="http://schemas.microsoft.com/office/powerpoint/2010/main" val="1685448367"/>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8" y="537"/>
            <a:ext cx="2796122"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69326" y="290003"/>
            <a:ext cx="2374483"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8"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Tips and Tricks</a:t>
            </a:r>
          </a:p>
        </p:txBody>
      </p:sp>
      <p:sp>
        <p:nvSpPr>
          <p:cNvPr id="8" name="Text Placeholder 2"/>
          <p:cNvSpPr txBox="1">
            <a:spLocks/>
          </p:cNvSpPr>
          <p:nvPr/>
        </p:nvSpPr>
        <p:spPr>
          <a:xfrm>
            <a:off x="174217" y="1859811"/>
            <a:ext cx="3110468"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Dynamic Content </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endParaRPr lang="en-US" sz="2157">
              <a:gradFill>
                <a:gsLst>
                  <a:gs pos="2917">
                    <a:srgbClr val="FFFFFF"/>
                  </a:gs>
                  <a:gs pos="30000">
                    <a:srgbClr val="FFFFFF"/>
                  </a:gs>
                </a:gsLst>
                <a:lin ang="5400000" scaled="0"/>
              </a:gradFill>
              <a:latin typeface="Segoe UI Semilight"/>
            </a:endParaRP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lang="en-US" sz="2157">
                <a:gradFill>
                  <a:gsLst>
                    <a:gs pos="2917">
                      <a:srgbClr val="FFFFFF"/>
                    </a:gs>
                    <a:gs pos="30000">
                      <a:srgbClr val="FFFFFF"/>
                    </a:gs>
                  </a:gsLst>
                  <a:lin ang="5400000" scaled="0"/>
                </a:gradFill>
                <a:latin typeface="Segoe UI Semilight"/>
              </a:rPr>
              <a:t>Expressions</a:t>
            </a: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p:txBody>
      </p:sp>
      <p:pic>
        <p:nvPicPr>
          <p:cNvPr id="2" name="Picture 1">
            <a:extLst>
              <a:ext uri="{FF2B5EF4-FFF2-40B4-BE49-F238E27FC236}">
                <a16:creationId xmlns:a16="http://schemas.microsoft.com/office/drawing/2014/main" id="{9A88B520-4876-4369-8B9A-E559E758583C}"/>
              </a:ext>
            </a:extLst>
          </p:cNvPr>
          <p:cNvPicPr>
            <a:picLocks noChangeAspect="1"/>
          </p:cNvPicPr>
          <p:nvPr/>
        </p:nvPicPr>
        <p:blipFill>
          <a:blip r:embed="rId3"/>
          <a:stretch>
            <a:fillRect/>
          </a:stretch>
        </p:blipFill>
        <p:spPr>
          <a:xfrm>
            <a:off x="4576802" y="290003"/>
            <a:ext cx="4477143" cy="2899326"/>
          </a:xfrm>
          <a:prstGeom prst="rect">
            <a:avLst/>
          </a:prstGeom>
        </p:spPr>
      </p:pic>
      <p:pic>
        <p:nvPicPr>
          <p:cNvPr id="9" name="Picture 8">
            <a:extLst>
              <a:ext uri="{FF2B5EF4-FFF2-40B4-BE49-F238E27FC236}">
                <a16:creationId xmlns:a16="http://schemas.microsoft.com/office/drawing/2014/main" id="{DE397852-8B34-4208-B69F-81AE47C6F61D}"/>
              </a:ext>
            </a:extLst>
          </p:cNvPr>
          <p:cNvPicPr>
            <a:picLocks noChangeAspect="1"/>
          </p:cNvPicPr>
          <p:nvPr/>
        </p:nvPicPr>
        <p:blipFill>
          <a:blip r:embed="rId4"/>
          <a:stretch>
            <a:fillRect/>
          </a:stretch>
        </p:blipFill>
        <p:spPr>
          <a:xfrm>
            <a:off x="4262950" y="3429000"/>
            <a:ext cx="5576504" cy="3208889"/>
          </a:xfrm>
          <a:prstGeom prst="rect">
            <a:avLst/>
          </a:prstGeom>
        </p:spPr>
      </p:pic>
    </p:spTree>
    <p:extLst>
      <p:ext uri="{BB962C8B-B14F-4D97-AF65-F5344CB8AC3E}">
        <p14:creationId xmlns:p14="http://schemas.microsoft.com/office/powerpoint/2010/main" val="3446679356"/>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7" y="537"/>
            <a:ext cx="3458729"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itle 1"/>
          <p:cNvSpPr txBox="1">
            <a:spLocks/>
          </p:cNvSpPr>
          <p:nvPr/>
        </p:nvSpPr>
        <p:spPr>
          <a:xfrm>
            <a:off x="269326" y="290003"/>
            <a:ext cx="2374483"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78">
              <a:defRPr/>
            </a:pPr>
            <a:r>
              <a:rPr lang="en-NZ" sz="4705" spc="-100">
                <a:gradFill>
                  <a:gsLst>
                    <a:gs pos="2917">
                      <a:srgbClr val="FFFFFF"/>
                    </a:gs>
                    <a:gs pos="30000">
                      <a:srgbClr val="FFFFFF"/>
                    </a:gs>
                  </a:gsLst>
                  <a:lin ang="5400000" scaled="0"/>
                </a:gradFill>
                <a:latin typeface="Segoe UI Light"/>
              </a:rPr>
              <a:t>Tips and Tricks</a:t>
            </a:r>
          </a:p>
        </p:txBody>
      </p:sp>
      <p:sp>
        <p:nvSpPr>
          <p:cNvPr id="8" name="Text Placeholder 2"/>
          <p:cNvSpPr txBox="1">
            <a:spLocks/>
          </p:cNvSpPr>
          <p:nvPr/>
        </p:nvSpPr>
        <p:spPr>
          <a:xfrm>
            <a:off x="174217" y="1859811"/>
            <a:ext cx="3110468"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1" indent="0" defTabSz="914378">
              <a:spcBef>
                <a:spcPts val="0"/>
              </a:spcBef>
              <a:spcAft>
                <a:spcPts val="1765"/>
              </a:spcAft>
              <a:buNone/>
              <a:defRPr/>
            </a:pPr>
            <a:r>
              <a:rPr lang="en-US" sz="2157">
                <a:gradFill>
                  <a:gsLst>
                    <a:gs pos="2917">
                      <a:srgbClr val="FFFFFF"/>
                    </a:gs>
                    <a:gs pos="30000">
                      <a:srgbClr val="FFFFFF"/>
                    </a:gs>
                  </a:gsLst>
                  <a:lin ang="5400000" scaled="0"/>
                </a:gradFill>
                <a:latin typeface="Segoe UI Semilight"/>
              </a:rPr>
              <a:t>Common shapes that will be used</a:t>
            </a:r>
          </a:p>
          <a:p>
            <a:pPr marL="0" lvl="1" indent="0" defTabSz="914378">
              <a:spcBef>
                <a:spcPts val="0"/>
              </a:spcBef>
              <a:spcAft>
                <a:spcPts val="1765"/>
              </a:spcAft>
              <a:buNone/>
              <a:defRPr/>
            </a:pPr>
            <a:r>
              <a:rPr lang="en-US" sz="2157" b="1">
                <a:gradFill>
                  <a:gsLst>
                    <a:gs pos="2917">
                      <a:srgbClr val="FFFFFF"/>
                    </a:gs>
                    <a:gs pos="30000">
                      <a:srgbClr val="FFFFFF"/>
                    </a:gs>
                  </a:gsLst>
                  <a:lin ang="5400000" scaled="0"/>
                </a:gradFill>
                <a:latin typeface="Segoe UI Semilight"/>
              </a:rPr>
              <a:t>Parse JSON </a:t>
            </a:r>
          </a:p>
          <a:p>
            <a:pPr marL="0" lvl="1" indent="0" defTabSz="914378">
              <a:spcBef>
                <a:spcPts val="0"/>
              </a:spcBef>
              <a:spcAft>
                <a:spcPts val="1765"/>
              </a:spcAft>
              <a:buNone/>
              <a:defRPr/>
            </a:pPr>
            <a:endParaRPr lang="en-US" sz="2157" b="1">
              <a:gradFill>
                <a:gsLst>
                  <a:gs pos="2917">
                    <a:srgbClr val="FFFFFF"/>
                  </a:gs>
                  <a:gs pos="30000">
                    <a:srgbClr val="FFFFFF"/>
                  </a:gs>
                </a:gsLst>
                <a:lin ang="5400000" scaled="0"/>
              </a:gradFill>
              <a:latin typeface="Segoe UI Semilight"/>
            </a:endParaRPr>
          </a:p>
          <a:p>
            <a:pPr marL="0" lvl="1" indent="0" defTabSz="914378">
              <a:spcBef>
                <a:spcPts val="0"/>
              </a:spcBef>
              <a:spcAft>
                <a:spcPts val="1765"/>
              </a:spcAft>
              <a:buNone/>
              <a:defRPr/>
            </a:pPr>
            <a:endParaRPr lang="en-US" sz="2157" b="1">
              <a:gradFill>
                <a:gsLst>
                  <a:gs pos="2917">
                    <a:srgbClr val="FFFFFF"/>
                  </a:gs>
                  <a:gs pos="30000">
                    <a:srgbClr val="FFFFFF"/>
                  </a:gs>
                </a:gsLst>
                <a:lin ang="5400000" scaled="0"/>
              </a:gradFill>
              <a:latin typeface="Segoe UI Semilight"/>
            </a:endParaRPr>
          </a:p>
          <a:p>
            <a:pPr marL="0" lvl="1" indent="0" defTabSz="914378">
              <a:spcBef>
                <a:spcPts val="0"/>
              </a:spcBef>
              <a:spcAft>
                <a:spcPts val="1765"/>
              </a:spcAft>
              <a:buNone/>
              <a:defRPr/>
            </a:pPr>
            <a:r>
              <a:rPr lang="en-US" sz="2157" b="1">
                <a:gradFill>
                  <a:gsLst>
                    <a:gs pos="2917">
                      <a:srgbClr val="FFFFFF"/>
                    </a:gs>
                    <a:gs pos="30000">
                      <a:srgbClr val="FFFFFF"/>
                    </a:gs>
                  </a:gsLst>
                  <a:lin ang="5400000" scaled="0"/>
                </a:gradFill>
                <a:latin typeface="Segoe UI Semilight"/>
              </a:rPr>
              <a:t>Compose</a:t>
            </a:r>
            <a:endParaRPr lang="en-US" sz="2157">
              <a:gradFill>
                <a:gsLst>
                  <a:gs pos="2917">
                    <a:srgbClr val="FFFFFF"/>
                  </a:gs>
                  <a:gs pos="30000">
                    <a:srgbClr val="FFFFFF"/>
                  </a:gs>
                </a:gsLst>
                <a:lin ang="5400000" scaled="0"/>
              </a:gradFill>
              <a:latin typeface="Segoe UI Semilight"/>
            </a:endParaRPr>
          </a:p>
        </p:txBody>
      </p:sp>
      <p:pic>
        <p:nvPicPr>
          <p:cNvPr id="3" name="Picture 2">
            <a:extLst>
              <a:ext uri="{FF2B5EF4-FFF2-40B4-BE49-F238E27FC236}">
                <a16:creationId xmlns:a16="http://schemas.microsoft.com/office/drawing/2014/main" id="{5E44028C-F564-430A-9CC2-AD125C1BED96}"/>
              </a:ext>
            </a:extLst>
          </p:cNvPr>
          <p:cNvPicPr>
            <a:picLocks noChangeAspect="1"/>
          </p:cNvPicPr>
          <p:nvPr/>
        </p:nvPicPr>
        <p:blipFill>
          <a:blip r:embed="rId3"/>
          <a:stretch>
            <a:fillRect/>
          </a:stretch>
        </p:blipFill>
        <p:spPr>
          <a:xfrm>
            <a:off x="4201582" y="290003"/>
            <a:ext cx="6885517" cy="3462335"/>
          </a:xfrm>
          <a:prstGeom prst="rect">
            <a:avLst/>
          </a:prstGeom>
        </p:spPr>
      </p:pic>
      <p:pic>
        <p:nvPicPr>
          <p:cNvPr id="4" name="Picture 3">
            <a:extLst>
              <a:ext uri="{FF2B5EF4-FFF2-40B4-BE49-F238E27FC236}">
                <a16:creationId xmlns:a16="http://schemas.microsoft.com/office/drawing/2014/main" id="{10456D28-4104-4921-B4C5-070B33F5C765}"/>
              </a:ext>
            </a:extLst>
          </p:cNvPr>
          <p:cNvPicPr>
            <a:picLocks noChangeAspect="1"/>
          </p:cNvPicPr>
          <p:nvPr/>
        </p:nvPicPr>
        <p:blipFill>
          <a:blip r:embed="rId4"/>
          <a:stretch>
            <a:fillRect/>
          </a:stretch>
        </p:blipFill>
        <p:spPr>
          <a:xfrm>
            <a:off x="3728054" y="4031974"/>
            <a:ext cx="7962537" cy="1600200"/>
          </a:xfrm>
          <a:prstGeom prst="rect">
            <a:avLst/>
          </a:prstGeom>
        </p:spPr>
      </p:pic>
    </p:spTree>
    <p:extLst>
      <p:ext uri="{BB962C8B-B14F-4D97-AF65-F5344CB8AC3E}">
        <p14:creationId xmlns:p14="http://schemas.microsoft.com/office/powerpoint/2010/main" val="1876019799"/>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C8D775-EDF6-419F-A689-BBA28F4F646C}"/>
              </a:ext>
            </a:extLst>
          </p:cNvPr>
          <p:cNvSpPr>
            <a:spLocks noGrp="1"/>
          </p:cNvSpPr>
          <p:nvPr>
            <p:ph type="title"/>
          </p:nvPr>
        </p:nvSpPr>
        <p:spPr/>
        <p:txBody>
          <a:bodyPr/>
          <a:lstStyle/>
          <a:p>
            <a:r>
              <a:rPr lang="en-US"/>
              <a:t>Workflow Patterns</a:t>
            </a:r>
          </a:p>
        </p:txBody>
      </p:sp>
    </p:spTree>
    <p:extLst>
      <p:ext uri="{BB962C8B-B14F-4D97-AF65-F5344CB8AC3E}">
        <p14:creationId xmlns:p14="http://schemas.microsoft.com/office/powerpoint/2010/main" val="130147433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2BF5F-8ABF-4328-8109-F487A2669B1D}"/>
              </a:ext>
            </a:extLst>
          </p:cNvPr>
          <p:cNvSpPr>
            <a:spLocks noGrp="1"/>
          </p:cNvSpPr>
          <p:nvPr>
            <p:ph type="title"/>
          </p:nvPr>
        </p:nvSpPr>
        <p:spPr>
          <a:xfrm>
            <a:off x="194537" y="142109"/>
            <a:ext cx="4795873" cy="1484494"/>
          </a:xfrm>
        </p:spPr>
        <p:txBody>
          <a:bodyPr/>
          <a:lstStyle/>
          <a:p>
            <a:r>
              <a:rPr lang="en-US"/>
              <a:t>Try-Catch-Finally Pattern</a:t>
            </a:r>
          </a:p>
        </p:txBody>
      </p:sp>
      <p:sp>
        <p:nvSpPr>
          <p:cNvPr id="7" name="Rectangle 6">
            <a:extLst>
              <a:ext uri="{FF2B5EF4-FFF2-40B4-BE49-F238E27FC236}">
                <a16:creationId xmlns:a16="http://schemas.microsoft.com/office/drawing/2014/main" id="{FFAA865B-6650-4FB3-916C-B7FC473F7B46}"/>
              </a:ext>
            </a:extLst>
          </p:cNvPr>
          <p:cNvSpPr/>
          <p:nvPr/>
        </p:nvSpPr>
        <p:spPr>
          <a:xfrm>
            <a:off x="343941" y="1629881"/>
            <a:ext cx="5453251" cy="4918139"/>
          </a:xfrm>
          <a:prstGeom prst="rect">
            <a:avLst/>
          </a:prstGeom>
        </p:spPr>
        <p:txBody>
          <a:bodyPr wrap="square">
            <a:spAutoFit/>
          </a:bodyPr>
          <a:lstStyle/>
          <a:p>
            <a:r>
              <a:rPr lang="en-US" sz="3137"/>
              <a:t>Try</a:t>
            </a:r>
          </a:p>
          <a:p>
            <a:pPr lvl="1"/>
            <a:r>
              <a:rPr lang="en-US" sz="3137"/>
              <a:t>Put actions in a </a:t>
            </a:r>
            <a:r>
              <a:rPr lang="en-US" sz="3137" i="1"/>
              <a:t>Try</a:t>
            </a:r>
            <a:r>
              <a:rPr lang="en-US" sz="3137"/>
              <a:t> scope</a:t>
            </a:r>
          </a:p>
          <a:p>
            <a:endParaRPr lang="en-US" sz="3137"/>
          </a:p>
          <a:p>
            <a:r>
              <a:rPr lang="en-US" sz="3137"/>
              <a:t>Catch</a:t>
            </a:r>
          </a:p>
          <a:p>
            <a:pPr lvl="1"/>
            <a:r>
              <a:rPr lang="en-US" sz="3137"/>
              <a:t>Run after </a:t>
            </a:r>
            <a:r>
              <a:rPr lang="en-US" sz="3137" i="1"/>
              <a:t>Try</a:t>
            </a:r>
            <a:r>
              <a:rPr lang="en-US" sz="3137"/>
              <a:t> scope </a:t>
            </a:r>
            <a:r>
              <a:rPr lang="en-US" sz="3137" b="1"/>
              <a:t>Failed</a:t>
            </a:r>
          </a:p>
          <a:p>
            <a:endParaRPr lang="en-US" sz="3137"/>
          </a:p>
          <a:p>
            <a:r>
              <a:rPr lang="en-US" sz="3137"/>
              <a:t>Finally</a:t>
            </a:r>
          </a:p>
          <a:p>
            <a:pPr lvl="1"/>
            <a:r>
              <a:rPr lang="en-US" sz="3137"/>
              <a:t>Run after </a:t>
            </a:r>
            <a:r>
              <a:rPr lang="en-US" sz="3137" i="1"/>
              <a:t>Catch </a:t>
            </a:r>
            <a:r>
              <a:rPr lang="en-US" sz="3137"/>
              <a:t>scope </a:t>
            </a:r>
            <a:r>
              <a:rPr lang="en-US" sz="3137" b="1"/>
              <a:t>Succeeded</a:t>
            </a:r>
            <a:r>
              <a:rPr lang="en-US" sz="3137"/>
              <a:t>, </a:t>
            </a:r>
            <a:r>
              <a:rPr lang="en-US" sz="3137" b="1"/>
              <a:t>Skipped</a:t>
            </a:r>
            <a:r>
              <a:rPr lang="en-US" sz="3137"/>
              <a:t>, </a:t>
            </a:r>
            <a:r>
              <a:rPr lang="en-US" sz="3137" b="1" err="1"/>
              <a:t>TimedOut</a:t>
            </a:r>
            <a:r>
              <a:rPr lang="en-US" sz="3137"/>
              <a:t>, or </a:t>
            </a:r>
            <a:r>
              <a:rPr lang="en-US" sz="3137" b="1"/>
              <a:t>Failed</a:t>
            </a:r>
          </a:p>
        </p:txBody>
      </p:sp>
      <p:pic>
        <p:nvPicPr>
          <p:cNvPr id="8" name="Picture 7">
            <a:extLst>
              <a:ext uri="{FF2B5EF4-FFF2-40B4-BE49-F238E27FC236}">
                <a16:creationId xmlns:a16="http://schemas.microsoft.com/office/drawing/2014/main" id="{EBAB7CB8-AACB-49AA-8DD7-45C7F01A8CDB}"/>
              </a:ext>
            </a:extLst>
          </p:cNvPr>
          <p:cNvPicPr>
            <a:picLocks noChangeAspect="1"/>
          </p:cNvPicPr>
          <p:nvPr/>
        </p:nvPicPr>
        <p:blipFill>
          <a:blip r:embed="rId3"/>
          <a:stretch>
            <a:fillRect/>
          </a:stretch>
        </p:blipFill>
        <p:spPr>
          <a:xfrm>
            <a:off x="5722490" y="392445"/>
            <a:ext cx="6271046" cy="6174043"/>
          </a:xfrm>
          <a:prstGeom prst="rect">
            <a:avLst/>
          </a:prstGeom>
        </p:spPr>
      </p:pic>
    </p:spTree>
    <p:extLst>
      <p:ext uri="{BB962C8B-B14F-4D97-AF65-F5344CB8AC3E}">
        <p14:creationId xmlns:p14="http://schemas.microsoft.com/office/powerpoint/2010/main" val="243494270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6EFD4-FA0E-4DCA-A17D-A76DD1AD60B5}"/>
              </a:ext>
            </a:extLst>
          </p:cNvPr>
          <p:cNvSpPr>
            <a:spLocks noGrp="1"/>
          </p:cNvSpPr>
          <p:nvPr>
            <p:ph type="title"/>
          </p:nvPr>
        </p:nvSpPr>
        <p:spPr/>
        <p:txBody>
          <a:bodyPr/>
          <a:lstStyle/>
          <a:p>
            <a:r>
              <a:rPr lang="en-US"/>
              <a:t>Long Running Processing</a:t>
            </a:r>
          </a:p>
        </p:txBody>
      </p:sp>
      <p:graphicFrame>
        <p:nvGraphicFramePr>
          <p:cNvPr id="4" name="Diagram 3">
            <a:extLst>
              <a:ext uri="{FF2B5EF4-FFF2-40B4-BE49-F238E27FC236}">
                <a16:creationId xmlns:a16="http://schemas.microsoft.com/office/drawing/2014/main" id="{F218653E-A15F-4C35-8D2C-C56D2DB8E931}"/>
              </a:ext>
            </a:extLst>
          </p:cNvPr>
          <p:cNvGraphicFramePr/>
          <p:nvPr>
            <p:extLst/>
          </p:nvPr>
        </p:nvGraphicFramePr>
        <p:xfrm>
          <a:off x="269303" y="1187962"/>
          <a:ext cx="11655078" cy="38560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30420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graphicEl>
                                              <a:dgm id="{B3964202-89FD-4062-BC8E-CB653064A20A}"/>
                                            </p:graphicEl>
                                          </p:spTgt>
                                        </p:tgtEl>
                                        <p:attrNameLst>
                                          <p:attrName>style.visibility</p:attrName>
                                        </p:attrNameLst>
                                      </p:cBhvr>
                                      <p:to>
                                        <p:strVal val="visible"/>
                                      </p:to>
                                    </p:set>
                                    <p:animEffect transition="in" filter="fade">
                                      <p:cBhvr>
                                        <p:cTn id="7" dur="1000"/>
                                        <p:tgtEl>
                                          <p:spTgt spid="4">
                                            <p:graphicEl>
                                              <a:dgm id="{B3964202-89FD-4062-BC8E-CB653064A20A}"/>
                                            </p:graphicEl>
                                          </p:spTgt>
                                        </p:tgtEl>
                                      </p:cBhvr>
                                    </p:animEffect>
                                    <p:anim calcmode="lin" valueType="num">
                                      <p:cBhvr>
                                        <p:cTn id="8" dur="1000" fill="hold"/>
                                        <p:tgtEl>
                                          <p:spTgt spid="4">
                                            <p:graphicEl>
                                              <a:dgm id="{B3964202-89FD-4062-BC8E-CB653064A20A}"/>
                                            </p:graphicEl>
                                          </p:spTgt>
                                        </p:tgtEl>
                                        <p:attrNameLst>
                                          <p:attrName>ppt_x</p:attrName>
                                        </p:attrNameLst>
                                      </p:cBhvr>
                                      <p:tavLst>
                                        <p:tav tm="0">
                                          <p:val>
                                            <p:strVal val="#ppt_x"/>
                                          </p:val>
                                        </p:tav>
                                        <p:tav tm="100000">
                                          <p:val>
                                            <p:strVal val="#ppt_x"/>
                                          </p:val>
                                        </p:tav>
                                      </p:tavLst>
                                    </p:anim>
                                    <p:anim calcmode="lin" valueType="num">
                                      <p:cBhvr>
                                        <p:cTn id="9" dur="1000" fill="hold"/>
                                        <p:tgtEl>
                                          <p:spTgt spid="4">
                                            <p:graphicEl>
                                              <a:dgm id="{B3964202-89FD-4062-BC8E-CB653064A20A}"/>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graphicEl>
                                              <a:dgm id="{878362F5-E574-41E7-9B5F-FAE813C7A667}"/>
                                            </p:graphicEl>
                                          </p:spTgt>
                                        </p:tgtEl>
                                        <p:attrNameLst>
                                          <p:attrName>style.visibility</p:attrName>
                                        </p:attrNameLst>
                                      </p:cBhvr>
                                      <p:to>
                                        <p:strVal val="visible"/>
                                      </p:to>
                                    </p:set>
                                    <p:animEffect transition="in" filter="fade">
                                      <p:cBhvr>
                                        <p:cTn id="14" dur="1000"/>
                                        <p:tgtEl>
                                          <p:spTgt spid="4">
                                            <p:graphicEl>
                                              <a:dgm id="{878362F5-E574-41E7-9B5F-FAE813C7A667}"/>
                                            </p:graphicEl>
                                          </p:spTgt>
                                        </p:tgtEl>
                                      </p:cBhvr>
                                    </p:animEffect>
                                    <p:anim calcmode="lin" valueType="num">
                                      <p:cBhvr>
                                        <p:cTn id="15" dur="1000" fill="hold"/>
                                        <p:tgtEl>
                                          <p:spTgt spid="4">
                                            <p:graphicEl>
                                              <a:dgm id="{878362F5-E574-41E7-9B5F-FAE813C7A667}"/>
                                            </p:graphicEl>
                                          </p:spTgt>
                                        </p:tgtEl>
                                        <p:attrNameLst>
                                          <p:attrName>ppt_x</p:attrName>
                                        </p:attrNameLst>
                                      </p:cBhvr>
                                      <p:tavLst>
                                        <p:tav tm="0">
                                          <p:val>
                                            <p:strVal val="#ppt_x"/>
                                          </p:val>
                                        </p:tav>
                                        <p:tav tm="100000">
                                          <p:val>
                                            <p:strVal val="#ppt_x"/>
                                          </p:val>
                                        </p:tav>
                                      </p:tavLst>
                                    </p:anim>
                                    <p:anim calcmode="lin" valueType="num">
                                      <p:cBhvr>
                                        <p:cTn id="16" dur="1000" fill="hold"/>
                                        <p:tgtEl>
                                          <p:spTgt spid="4">
                                            <p:graphicEl>
                                              <a:dgm id="{878362F5-E574-41E7-9B5F-FAE813C7A667}"/>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graphicEl>
                                              <a:dgm id="{CC6F5973-359D-431D-840B-3F2957BF478E}"/>
                                            </p:graphicEl>
                                          </p:spTgt>
                                        </p:tgtEl>
                                        <p:attrNameLst>
                                          <p:attrName>style.visibility</p:attrName>
                                        </p:attrNameLst>
                                      </p:cBhvr>
                                      <p:to>
                                        <p:strVal val="visible"/>
                                      </p:to>
                                    </p:set>
                                    <p:animEffect transition="in" filter="fade">
                                      <p:cBhvr>
                                        <p:cTn id="21" dur="1000"/>
                                        <p:tgtEl>
                                          <p:spTgt spid="4">
                                            <p:graphicEl>
                                              <a:dgm id="{CC6F5973-359D-431D-840B-3F2957BF478E}"/>
                                            </p:graphicEl>
                                          </p:spTgt>
                                        </p:tgtEl>
                                      </p:cBhvr>
                                    </p:animEffect>
                                    <p:anim calcmode="lin" valueType="num">
                                      <p:cBhvr>
                                        <p:cTn id="22" dur="1000" fill="hold"/>
                                        <p:tgtEl>
                                          <p:spTgt spid="4">
                                            <p:graphicEl>
                                              <a:dgm id="{CC6F5973-359D-431D-840B-3F2957BF478E}"/>
                                            </p:graphicEl>
                                          </p:spTgt>
                                        </p:tgtEl>
                                        <p:attrNameLst>
                                          <p:attrName>ppt_x</p:attrName>
                                        </p:attrNameLst>
                                      </p:cBhvr>
                                      <p:tavLst>
                                        <p:tav tm="0">
                                          <p:val>
                                            <p:strVal val="#ppt_x"/>
                                          </p:val>
                                        </p:tav>
                                        <p:tav tm="100000">
                                          <p:val>
                                            <p:strVal val="#ppt_x"/>
                                          </p:val>
                                        </p:tav>
                                      </p:tavLst>
                                    </p:anim>
                                    <p:anim calcmode="lin" valueType="num">
                                      <p:cBhvr>
                                        <p:cTn id="23" dur="1000" fill="hold"/>
                                        <p:tgtEl>
                                          <p:spTgt spid="4">
                                            <p:graphicEl>
                                              <a:dgm id="{CC6F5973-359D-431D-840B-3F2957BF478E}"/>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graphicEl>
                                              <a:dgm id="{796C15A5-5A60-4ECF-8A4B-FBE641371D76}"/>
                                            </p:graphicEl>
                                          </p:spTgt>
                                        </p:tgtEl>
                                        <p:attrNameLst>
                                          <p:attrName>style.visibility</p:attrName>
                                        </p:attrNameLst>
                                      </p:cBhvr>
                                      <p:to>
                                        <p:strVal val="visible"/>
                                      </p:to>
                                    </p:set>
                                    <p:animEffect transition="in" filter="fade">
                                      <p:cBhvr>
                                        <p:cTn id="28" dur="1000"/>
                                        <p:tgtEl>
                                          <p:spTgt spid="4">
                                            <p:graphicEl>
                                              <a:dgm id="{796C15A5-5A60-4ECF-8A4B-FBE641371D76}"/>
                                            </p:graphicEl>
                                          </p:spTgt>
                                        </p:tgtEl>
                                      </p:cBhvr>
                                    </p:animEffect>
                                    <p:anim calcmode="lin" valueType="num">
                                      <p:cBhvr>
                                        <p:cTn id="29" dur="1000" fill="hold"/>
                                        <p:tgtEl>
                                          <p:spTgt spid="4">
                                            <p:graphicEl>
                                              <a:dgm id="{796C15A5-5A60-4ECF-8A4B-FBE641371D76}"/>
                                            </p:graphicEl>
                                          </p:spTgt>
                                        </p:tgtEl>
                                        <p:attrNameLst>
                                          <p:attrName>ppt_x</p:attrName>
                                        </p:attrNameLst>
                                      </p:cBhvr>
                                      <p:tavLst>
                                        <p:tav tm="0">
                                          <p:val>
                                            <p:strVal val="#ppt_x"/>
                                          </p:val>
                                        </p:tav>
                                        <p:tav tm="100000">
                                          <p:val>
                                            <p:strVal val="#ppt_x"/>
                                          </p:val>
                                        </p:tav>
                                      </p:tavLst>
                                    </p:anim>
                                    <p:anim calcmode="lin" valueType="num">
                                      <p:cBhvr>
                                        <p:cTn id="30" dur="1000" fill="hold"/>
                                        <p:tgtEl>
                                          <p:spTgt spid="4">
                                            <p:graphicEl>
                                              <a:dgm id="{796C15A5-5A60-4ECF-8A4B-FBE641371D76}"/>
                                            </p:graphic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graphicEl>
                                              <a:dgm id="{0DE1028A-9BB6-445B-98A7-B6AB778CE811}"/>
                                            </p:graphicEl>
                                          </p:spTgt>
                                        </p:tgtEl>
                                        <p:attrNameLst>
                                          <p:attrName>style.visibility</p:attrName>
                                        </p:attrNameLst>
                                      </p:cBhvr>
                                      <p:to>
                                        <p:strVal val="visible"/>
                                      </p:to>
                                    </p:set>
                                    <p:animEffect transition="in" filter="fade">
                                      <p:cBhvr>
                                        <p:cTn id="35" dur="1000"/>
                                        <p:tgtEl>
                                          <p:spTgt spid="4">
                                            <p:graphicEl>
                                              <a:dgm id="{0DE1028A-9BB6-445B-98A7-B6AB778CE811}"/>
                                            </p:graphicEl>
                                          </p:spTgt>
                                        </p:tgtEl>
                                      </p:cBhvr>
                                    </p:animEffect>
                                    <p:anim calcmode="lin" valueType="num">
                                      <p:cBhvr>
                                        <p:cTn id="36" dur="1000" fill="hold"/>
                                        <p:tgtEl>
                                          <p:spTgt spid="4">
                                            <p:graphicEl>
                                              <a:dgm id="{0DE1028A-9BB6-445B-98A7-B6AB778CE811}"/>
                                            </p:graphicEl>
                                          </p:spTgt>
                                        </p:tgtEl>
                                        <p:attrNameLst>
                                          <p:attrName>ppt_x</p:attrName>
                                        </p:attrNameLst>
                                      </p:cBhvr>
                                      <p:tavLst>
                                        <p:tav tm="0">
                                          <p:val>
                                            <p:strVal val="#ppt_x"/>
                                          </p:val>
                                        </p:tav>
                                        <p:tav tm="100000">
                                          <p:val>
                                            <p:strVal val="#ppt_x"/>
                                          </p:val>
                                        </p:tav>
                                      </p:tavLst>
                                    </p:anim>
                                    <p:anim calcmode="lin" valueType="num">
                                      <p:cBhvr>
                                        <p:cTn id="37" dur="1000" fill="hold"/>
                                        <p:tgtEl>
                                          <p:spTgt spid="4">
                                            <p:graphicEl>
                                              <a:dgm id="{0DE1028A-9BB6-445B-98A7-B6AB778CE811}"/>
                                            </p:graphic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
                                            <p:graphicEl>
                                              <a:dgm id="{A23C36D8-D6EE-4234-A13B-464DFDB54C41}"/>
                                            </p:graphicEl>
                                          </p:spTgt>
                                        </p:tgtEl>
                                        <p:attrNameLst>
                                          <p:attrName>style.visibility</p:attrName>
                                        </p:attrNameLst>
                                      </p:cBhvr>
                                      <p:to>
                                        <p:strVal val="visible"/>
                                      </p:to>
                                    </p:set>
                                    <p:animEffect transition="in" filter="fade">
                                      <p:cBhvr>
                                        <p:cTn id="42" dur="1000"/>
                                        <p:tgtEl>
                                          <p:spTgt spid="4">
                                            <p:graphicEl>
                                              <a:dgm id="{A23C36D8-D6EE-4234-A13B-464DFDB54C41}"/>
                                            </p:graphicEl>
                                          </p:spTgt>
                                        </p:tgtEl>
                                      </p:cBhvr>
                                    </p:animEffect>
                                    <p:anim calcmode="lin" valueType="num">
                                      <p:cBhvr>
                                        <p:cTn id="43" dur="1000" fill="hold"/>
                                        <p:tgtEl>
                                          <p:spTgt spid="4">
                                            <p:graphicEl>
                                              <a:dgm id="{A23C36D8-D6EE-4234-A13B-464DFDB54C41}"/>
                                            </p:graphicEl>
                                          </p:spTgt>
                                        </p:tgtEl>
                                        <p:attrNameLst>
                                          <p:attrName>ppt_x</p:attrName>
                                        </p:attrNameLst>
                                      </p:cBhvr>
                                      <p:tavLst>
                                        <p:tav tm="0">
                                          <p:val>
                                            <p:strVal val="#ppt_x"/>
                                          </p:val>
                                        </p:tav>
                                        <p:tav tm="100000">
                                          <p:val>
                                            <p:strVal val="#ppt_x"/>
                                          </p:val>
                                        </p:tav>
                                      </p:tavLst>
                                    </p:anim>
                                    <p:anim calcmode="lin" valueType="num">
                                      <p:cBhvr>
                                        <p:cTn id="44" dur="1000" fill="hold"/>
                                        <p:tgtEl>
                                          <p:spTgt spid="4">
                                            <p:graphicEl>
                                              <a:dgm id="{A23C36D8-D6EE-4234-A13B-464DFDB54C41}"/>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Advanced scheduling</a:t>
            </a:r>
          </a:p>
        </p:txBody>
      </p:sp>
      <p:sp>
        <p:nvSpPr>
          <p:cNvPr id="6" name="Text Placeholder 5"/>
          <p:cNvSpPr>
            <a:spLocks noGrp="1"/>
          </p:cNvSpPr>
          <p:nvPr>
            <p:ph type="body" sz="quarter" idx="10"/>
          </p:nvPr>
        </p:nvSpPr>
        <p:spPr>
          <a:xfrm>
            <a:off x="865" y="1197955"/>
            <a:ext cx="11738301" cy="5865582"/>
          </a:xfrm>
        </p:spPr>
        <p:txBody>
          <a:bodyPr/>
          <a:lstStyle/>
          <a:p>
            <a:r>
              <a:rPr lang="en-US" sz="1600">
                <a:solidFill>
                  <a:srgbClr val="000000"/>
                </a:solidFill>
              </a:rPr>
              <a:t> </a:t>
            </a:r>
            <a:r>
              <a:rPr lang="en-US" sz="1600">
                <a:solidFill>
                  <a:srgbClr val="008000"/>
                </a:solidFill>
              </a:rPr>
              <a:t>// Occur on the last Friday of every month at 8:30am and 5:30pm</a:t>
            </a:r>
            <a:endParaRPr lang="en-US" sz="1600">
              <a:solidFill>
                <a:srgbClr val="000000"/>
              </a:solidFill>
            </a:endParaRPr>
          </a:p>
          <a:p>
            <a:r>
              <a:rPr lang="en-US" sz="1600">
                <a:solidFill>
                  <a:srgbClr val="A31515"/>
                </a:solidFill>
              </a:rPr>
              <a:t> "triggers"</a:t>
            </a:r>
            <a:r>
              <a:rPr lang="en-US" sz="1600">
                <a:solidFill>
                  <a:srgbClr val="000000"/>
                </a:solidFill>
              </a:rPr>
              <a:t>: {</a:t>
            </a:r>
          </a:p>
          <a:p>
            <a:r>
              <a:rPr lang="en-US" sz="1600">
                <a:solidFill>
                  <a:srgbClr val="A31515"/>
                </a:solidFill>
              </a:rPr>
              <a:t>    "Recurrence"</a:t>
            </a:r>
            <a:r>
              <a:rPr lang="en-US" sz="1600">
                <a:solidFill>
                  <a:srgbClr val="000000"/>
                </a:solidFill>
              </a:rPr>
              <a:t>:</a:t>
            </a:r>
            <a:r>
              <a:rPr lang="en-US" sz="1600">
                <a:solidFill>
                  <a:srgbClr val="A31515"/>
                </a:solidFill>
              </a:rPr>
              <a:t>    </a:t>
            </a:r>
          </a:p>
          <a:p>
            <a:r>
              <a:rPr lang="en-US" sz="1600">
                <a:solidFill>
                  <a:srgbClr val="A31515"/>
                </a:solidFill>
              </a:rPr>
              <a:t>        "recurrence"</a:t>
            </a:r>
            <a:r>
              <a:rPr lang="en-US" sz="1600">
                <a:solidFill>
                  <a:srgbClr val="000000"/>
                </a:solidFill>
              </a:rPr>
              <a:t>:</a:t>
            </a:r>
          </a:p>
          <a:p>
            <a:r>
              <a:rPr lang="en-US" sz="1600">
                <a:solidFill>
                  <a:srgbClr val="000000"/>
                </a:solidFill>
              </a:rPr>
              <a:t>        {</a:t>
            </a:r>
          </a:p>
          <a:p>
            <a:r>
              <a:rPr lang="en-US" sz="1600">
                <a:solidFill>
                  <a:srgbClr val="000000"/>
                </a:solidFill>
              </a:rPr>
              <a:t>           </a:t>
            </a:r>
            <a:r>
              <a:rPr lang="en-US" sz="1600">
                <a:solidFill>
                  <a:srgbClr val="A31515"/>
                </a:solidFill>
              </a:rPr>
              <a:t>“</a:t>
            </a:r>
            <a:r>
              <a:rPr lang="en-US" sz="1600" err="1">
                <a:solidFill>
                  <a:srgbClr val="A31515"/>
                </a:solidFill>
              </a:rPr>
              <a:t>startTime</a:t>
            </a:r>
            <a:r>
              <a:rPr lang="en-US" sz="1600">
                <a:solidFill>
                  <a:srgbClr val="A31515"/>
                </a:solidFill>
              </a:rPr>
              <a:t>"</a:t>
            </a:r>
            <a:r>
              <a:rPr lang="en-US" sz="1600">
                <a:solidFill>
                  <a:srgbClr val="000000"/>
                </a:solidFill>
              </a:rPr>
              <a:t>: </a:t>
            </a:r>
            <a:r>
              <a:rPr lang="en-US" sz="1600">
                <a:solidFill>
                  <a:srgbClr val="A31515"/>
                </a:solidFill>
              </a:rPr>
              <a:t>"</a:t>
            </a:r>
            <a:r>
              <a:rPr lang="en-US" sz="1600" b="1"/>
              <a:t>2017-11-01T15:30:30Z</a:t>
            </a:r>
            <a:r>
              <a:rPr lang="en-US" sz="1600">
                <a:solidFill>
                  <a:srgbClr val="A31515"/>
                </a:solidFill>
              </a:rPr>
              <a:t>"</a:t>
            </a:r>
            <a:r>
              <a:rPr lang="en-US" sz="1600">
                <a:solidFill>
                  <a:srgbClr val="000000"/>
                </a:solidFill>
              </a:rPr>
              <a:t>,</a:t>
            </a:r>
          </a:p>
          <a:p>
            <a:r>
              <a:rPr lang="en-US" sz="1600">
                <a:solidFill>
                  <a:srgbClr val="000000"/>
                </a:solidFill>
              </a:rPr>
              <a:t>           </a:t>
            </a:r>
            <a:r>
              <a:rPr lang="en-US" sz="1600">
                <a:solidFill>
                  <a:srgbClr val="A31515"/>
                </a:solidFill>
              </a:rPr>
              <a:t>"frequency"</a:t>
            </a:r>
            <a:r>
              <a:rPr lang="en-US" sz="1600">
                <a:solidFill>
                  <a:srgbClr val="000000"/>
                </a:solidFill>
              </a:rPr>
              <a:t>: </a:t>
            </a:r>
            <a:r>
              <a:rPr lang="en-US" sz="1600">
                <a:solidFill>
                  <a:srgbClr val="A31515"/>
                </a:solidFill>
              </a:rPr>
              <a:t>"month"</a:t>
            </a:r>
            <a:r>
              <a:rPr lang="en-US" sz="1600">
                <a:solidFill>
                  <a:srgbClr val="000000"/>
                </a:solidFill>
              </a:rPr>
              <a:t>,</a:t>
            </a:r>
          </a:p>
          <a:p>
            <a:r>
              <a:rPr lang="en-US" sz="1600">
                <a:solidFill>
                  <a:srgbClr val="000000"/>
                </a:solidFill>
              </a:rPr>
              <a:t>           </a:t>
            </a:r>
            <a:r>
              <a:rPr lang="en-US" sz="1600">
                <a:solidFill>
                  <a:srgbClr val="A31515"/>
                </a:solidFill>
              </a:rPr>
              <a:t>"interval"</a:t>
            </a:r>
            <a:r>
              <a:rPr lang="en-US" sz="1600">
                <a:solidFill>
                  <a:srgbClr val="000000"/>
                </a:solidFill>
              </a:rPr>
              <a:t>: 1,</a:t>
            </a:r>
          </a:p>
          <a:p>
            <a:r>
              <a:rPr lang="en-US" sz="1600">
                <a:solidFill>
                  <a:srgbClr val="A31515"/>
                </a:solidFill>
              </a:rPr>
              <a:t>           "schedule"</a:t>
            </a:r>
            <a:r>
              <a:rPr lang="en-US" sz="1600">
                <a:solidFill>
                  <a:srgbClr val="000000"/>
                </a:solidFill>
              </a:rPr>
              <a:t>:</a:t>
            </a:r>
          </a:p>
          <a:p>
            <a:r>
              <a:rPr lang="en-US" sz="1600">
                <a:solidFill>
                  <a:srgbClr val="000000"/>
                </a:solidFill>
              </a:rPr>
              <a:t>           {</a:t>
            </a:r>
          </a:p>
          <a:p>
            <a:r>
              <a:rPr lang="en-US" sz="1600">
                <a:solidFill>
                  <a:srgbClr val="000000"/>
                </a:solidFill>
              </a:rPr>
              <a:t>               </a:t>
            </a:r>
            <a:r>
              <a:rPr lang="en-US" sz="1600">
                <a:solidFill>
                  <a:srgbClr val="A31515"/>
                </a:solidFill>
              </a:rPr>
              <a:t>"minutes"</a:t>
            </a:r>
            <a:r>
              <a:rPr lang="en-US" sz="1600">
                <a:solidFill>
                  <a:srgbClr val="000000"/>
                </a:solidFill>
              </a:rPr>
              <a:t>: [30],</a:t>
            </a:r>
          </a:p>
          <a:p>
            <a:r>
              <a:rPr lang="en-US" sz="1600">
                <a:solidFill>
                  <a:srgbClr val="000000"/>
                </a:solidFill>
              </a:rPr>
              <a:t>               </a:t>
            </a:r>
            <a:r>
              <a:rPr lang="en-US" sz="1600">
                <a:solidFill>
                  <a:srgbClr val="A31515"/>
                </a:solidFill>
              </a:rPr>
              <a:t>"hours"</a:t>
            </a:r>
            <a:r>
              <a:rPr lang="en-US" sz="1600">
                <a:solidFill>
                  <a:srgbClr val="000000"/>
                </a:solidFill>
              </a:rPr>
              <a:t>: [8,17],</a:t>
            </a:r>
          </a:p>
          <a:p>
            <a:r>
              <a:rPr lang="en-US" sz="1600">
                <a:solidFill>
                  <a:srgbClr val="000000"/>
                </a:solidFill>
              </a:rPr>
              <a:t>               </a:t>
            </a:r>
            <a:r>
              <a:rPr lang="en-US" sz="1600">
                <a:solidFill>
                  <a:srgbClr val="A31515"/>
                </a:solidFill>
              </a:rPr>
              <a:t>"</a:t>
            </a:r>
            <a:r>
              <a:rPr lang="en-US" sz="1600" err="1">
                <a:solidFill>
                  <a:srgbClr val="A31515"/>
                </a:solidFill>
              </a:rPr>
              <a:t>monthlyOccurrences</a:t>
            </a:r>
            <a:r>
              <a:rPr lang="en-US" sz="1600">
                <a:solidFill>
                  <a:srgbClr val="A31515"/>
                </a:solidFill>
              </a:rPr>
              <a:t>"</a:t>
            </a:r>
            <a:r>
              <a:rPr lang="en-US" sz="1600">
                <a:solidFill>
                  <a:srgbClr val="000000"/>
                </a:solidFill>
              </a:rPr>
              <a:t>: </a:t>
            </a:r>
          </a:p>
          <a:p>
            <a:r>
              <a:rPr lang="en-US" sz="1600">
                <a:solidFill>
                  <a:srgbClr val="000000"/>
                </a:solidFill>
              </a:rPr>
              <a:t>               [</a:t>
            </a:r>
          </a:p>
          <a:p>
            <a:r>
              <a:rPr lang="en-US" sz="1600">
                <a:solidFill>
                  <a:srgbClr val="000000"/>
                </a:solidFill>
              </a:rPr>
              <a:t>                   {</a:t>
            </a:r>
            <a:r>
              <a:rPr lang="en-US" sz="1600">
                <a:solidFill>
                  <a:srgbClr val="A31515"/>
                </a:solidFill>
              </a:rPr>
              <a:t>"day"</a:t>
            </a:r>
            <a:r>
              <a:rPr lang="en-US" sz="1600">
                <a:solidFill>
                  <a:srgbClr val="000000"/>
                </a:solidFill>
              </a:rPr>
              <a:t>: </a:t>
            </a:r>
            <a:r>
              <a:rPr lang="en-US" sz="1600">
                <a:solidFill>
                  <a:srgbClr val="A31515"/>
                </a:solidFill>
              </a:rPr>
              <a:t>"</a:t>
            </a:r>
            <a:r>
              <a:rPr lang="en-US" sz="1600" err="1">
                <a:solidFill>
                  <a:srgbClr val="A31515"/>
                </a:solidFill>
              </a:rPr>
              <a:t>friday</a:t>
            </a:r>
            <a:r>
              <a:rPr lang="en-US" sz="1600">
                <a:solidFill>
                  <a:srgbClr val="A31515"/>
                </a:solidFill>
              </a:rPr>
              <a:t>"</a:t>
            </a:r>
            <a:r>
              <a:rPr lang="en-US" sz="1600">
                <a:solidFill>
                  <a:srgbClr val="000000"/>
                </a:solidFill>
              </a:rPr>
              <a:t>, </a:t>
            </a:r>
            <a:r>
              <a:rPr lang="en-US" sz="1600">
                <a:solidFill>
                  <a:srgbClr val="A31515"/>
                </a:solidFill>
              </a:rPr>
              <a:t>"occurrence"</a:t>
            </a:r>
            <a:r>
              <a:rPr lang="en-US" sz="1600">
                <a:solidFill>
                  <a:srgbClr val="000000"/>
                </a:solidFill>
              </a:rPr>
              <a:t>: -1}</a:t>
            </a:r>
          </a:p>
          <a:p>
            <a:r>
              <a:rPr lang="en-US" sz="1600">
                <a:solidFill>
                  <a:srgbClr val="000000"/>
                </a:solidFill>
              </a:rPr>
              <a:t>               ]</a:t>
            </a:r>
          </a:p>
          <a:p>
            <a:r>
              <a:rPr lang="en-US" sz="1600">
                <a:solidFill>
                  <a:srgbClr val="000000"/>
                </a:solidFill>
              </a:rPr>
              <a:t>           }</a:t>
            </a:r>
          </a:p>
          <a:p>
            <a:r>
              <a:rPr lang="en-US" sz="1600">
                <a:solidFill>
                  <a:srgbClr val="000000"/>
                </a:solidFill>
              </a:rPr>
              <a:t>       },</a:t>
            </a:r>
            <a:endParaRPr lang="en-US" sz="1600"/>
          </a:p>
          <a:p>
            <a:pPr>
              <a:spcBef>
                <a:spcPts val="1200"/>
              </a:spcBef>
              <a:buClr>
                <a:srgbClr val="353535"/>
              </a:buClr>
            </a:pPr>
            <a:r>
              <a:rPr lang="en-US" sz="1600"/>
              <a:t> </a:t>
            </a:r>
            <a:r>
              <a:rPr lang="en-US" sz="1600">
                <a:solidFill>
                  <a:srgbClr val="A31515"/>
                </a:solidFill>
              </a:rPr>
              <a:t> "type"</a:t>
            </a:r>
            <a:r>
              <a:rPr lang="en-US" sz="1600">
                <a:solidFill>
                  <a:srgbClr val="000000"/>
                </a:solidFill>
              </a:rPr>
              <a:t>: </a:t>
            </a:r>
            <a:r>
              <a:rPr lang="en-US" sz="1600">
                <a:solidFill>
                  <a:srgbClr val="A31515"/>
                </a:solidFill>
              </a:rPr>
              <a:t>"Recurrence"</a:t>
            </a:r>
            <a:endParaRPr lang="en-US" sz="1600">
              <a:solidFill>
                <a:srgbClr val="000000"/>
              </a:solidFill>
            </a:endParaRPr>
          </a:p>
          <a:p>
            <a:pPr>
              <a:spcBef>
                <a:spcPts val="1200"/>
              </a:spcBef>
              <a:buClr>
                <a:srgbClr val="353535"/>
              </a:buClr>
            </a:pPr>
            <a:r>
              <a:rPr lang="en-US" sz="1600"/>
              <a:t>}</a:t>
            </a:r>
          </a:p>
        </p:txBody>
      </p:sp>
    </p:spTree>
    <p:extLst>
      <p:ext uri="{BB962C8B-B14F-4D97-AF65-F5344CB8AC3E}">
        <p14:creationId xmlns:p14="http://schemas.microsoft.com/office/powerpoint/2010/main" val="19623887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88" y="537"/>
            <a:ext cx="4228388"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p:cNvSpPr>
            <a:spLocks noGrp="1"/>
          </p:cNvSpPr>
          <p:nvPr>
            <p:ph type="title"/>
          </p:nvPr>
        </p:nvSpPr>
        <p:spPr>
          <a:xfrm>
            <a:off x="269323" y="537"/>
            <a:ext cx="3585647" cy="6856930"/>
          </a:xfrm>
        </p:spPr>
        <p:txBody>
          <a:bodyPr anchor="ctr" anchorCtr="0"/>
          <a:lstStyle/>
          <a:p>
            <a:r>
              <a:rPr lang="en-NZ">
                <a:gradFill>
                  <a:gsLst>
                    <a:gs pos="1250">
                      <a:schemeClr val="bg1"/>
                    </a:gs>
                    <a:gs pos="100000">
                      <a:schemeClr val="bg1"/>
                    </a:gs>
                  </a:gsLst>
                  <a:lin ang="5400000" scaled="0"/>
                </a:gradFill>
              </a:rPr>
              <a:t>Logic Apps connects everything</a:t>
            </a:r>
          </a:p>
        </p:txBody>
      </p:sp>
      <p:grpSp>
        <p:nvGrpSpPr>
          <p:cNvPr id="11" name="Group 10"/>
          <p:cNvGrpSpPr/>
          <p:nvPr/>
        </p:nvGrpSpPr>
        <p:grpSpPr>
          <a:xfrm>
            <a:off x="5429842" y="2722858"/>
            <a:ext cx="5959952" cy="3616964"/>
            <a:chOff x="5361534" y="2697337"/>
            <a:chExt cx="6267340" cy="3719324"/>
          </a:xfrm>
        </p:grpSpPr>
        <p:cxnSp>
          <p:nvCxnSpPr>
            <p:cNvPr id="76" name="Straight Connector 75"/>
            <p:cNvCxnSpPr/>
            <p:nvPr/>
          </p:nvCxnSpPr>
          <p:spPr>
            <a:xfrm flipV="1">
              <a:off x="8466561" y="2697337"/>
              <a:ext cx="0" cy="782505"/>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3" name="Group 122"/>
            <p:cNvGrpSpPr/>
            <p:nvPr/>
          </p:nvGrpSpPr>
          <p:grpSpPr>
            <a:xfrm>
              <a:off x="7698276" y="3664846"/>
              <a:ext cx="1659168" cy="885196"/>
              <a:chOff x="7649759" y="3473718"/>
              <a:chExt cx="1692678" cy="903076"/>
            </a:xfrm>
          </p:grpSpPr>
          <p:sp>
            <p:nvSpPr>
              <p:cNvPr id="124" name="TextBox 123"/>
              <p:cNvSpPr txBox="1"/>
              <p:nvPr/>
            </p:nvSpPr>
            <p:spPr>
              <a:xfrm>
                <a:off x="7649759" y="3978710"/>
                <a:ext cx="1692678" cy="398084"/>
              </a:xfrm>
              <a:prstGeom prst="rect">
                <a:avLst/>
              </a:prstGeom>
              <a:noFill/>
            </p:spPr>
            <p:txBody>
              <a:bodyPr wrap="square" lIns="0" tIns="0" rIns="0" bIns="0" rtlCol="0">
                <a:spAutoFit/>
              </a:bodyPr>
              <a:lstStyle/>
              <a:p>
                <a:pPr algn="ctr" defTabSz="896167">
                  <a:lnSpc>
                    <a:spcPct val="90000"/>
                  </a:lnSpc>
                  <a:spcAft>
                    <a:spcPts val="588"/>
                  </a:spcAft>
                  <a:defRPr/>
                </a:pPr>
                <a:r>
                  <a:rPr lang="en-US" sz="1370" kern="0">
                    <a:gradFill>
                      <a:gsLst>
                        <a:gs pos="2917">
                          <a:srgbClr val="D2D2D2">
                            <a:lumMod val="50000"/>
                          </a:srgbClr>
                        </a:gs>
                        <a:gs pos="30000">
                          <a:srgbClr val="D2D2D2">
                            <a:lumMod val="50000"/>
                          </a:srgbClr>
                        </a:gs>
                      </a:gsLst>
                      <a:lin ang="5400000" scaled="0"/>
                    </a:gradFill>
                    <a:latin typeface="Segoe UI"/>
                  </a:rPr>
                  <a:t>On-premises data gateway</a:t>
                </a:r>
              </a:p>
            </p:txBody>
          </p:sp>
          <p:grpSp>
            <p:nvGrpSpPr>
              <p:cNvPr id="126" name="Group 125"/>
              <p:cNvGrpSpPr/>
              <p:nvPr/>
            </p:nvGrpSpPr>
            <p:grpSpPr>
              <a:xfrm>
                <a:off x="8179408" y="3473718"/>
                <a:ext cx="556534" cy="447498"/>
                <a:chOff x="8100034" y="3465305"/>
                <a:chExt cx="556534" cy="447498"/>
              </a:xfrm>
            </p:grpSpPr>
            <p:sp>
              <p:nvSpPr>
                <p:cNvPr id="127" name="Freeform 128"/>
                <p:cNvSpPr>
                  <a:spLocks noChangeAspect="1"/>
                </p:cNvSpPr>
                <p:nvPr/>
              </p:nvSpPr>
              <p:spPr bwMode="white">
                <a:xfrm>
                  <a:off x="8100034" y="3465305"/>
                  <a:ext cx="556534" cy="30743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34925">
                  <a:solidFill>
                    <a:schemeClr val="accent1"/>
                  </a:solidFill>
                </a:ln>
                <a:extLst/>
              </p:spPr>
              <p:txBody>
                <a:bodyPr vert="horz" wrap="square" lIns="89616" tIns="44807" rIns="89616" bIns="44807" numCol="1" anchor="t" anchorCtr="0" compatLnSpc="1">
                  <a:prstTxWarp prst="textNoShape">
                    <a:avLst/>
                  </a:prstTxWarp>
                </a:bodyPr>
                <a:lstStyle/>
                <a:p>
                  <a:pPr defTabSz="896130">
                    <a:defRPr/>
                  </a:pPr>
                  <a:endParaRPr lang="en-US" sz="1766" kern="0">
                    <a:solidFill>
                      <a:srgbClr val="FFFFFF"/>
                    </a:solidFill>
                    <a:latin typeface="Segoe UI"/>
                  </a:endParaRPr>
                </a:p>
              </p:txBody>
            </p:sp>
            <p:sp>
              <p:nvSpPr>
                <p:cNvPr id="128" name="Rectangle 127"/>
                <p:cNvSpPr/>
                <p:nvPr/>
              </p:nvSpPr>
              <p:spPr bwMode="auto">
                <a:xfrm>
                  <a:off x="8371887" y="3733781"/>
                  <a:ext cx="83932" cy="76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1" tIns="143385" rIns="179231" bIns="143385" numCol="1" spcCol="0" rtlCol="0" fromWordArt="0" anchor="t" anchorCtr="0" forceAA="0" compatLnSpc="1">
                  <a:prstTxWarp prst="textNoShape">
                    <a:avLst/>
                  </a:prstTxWarp>
                  <a:noAutofit/>
                </a:bodyPr>
                <a:lstStyle/>
                <a:p>
                  <a:pPr algn="ctr" defTabSz="913878"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29" name="Straight Arrow Connector 128"/>
                <p:cNvCxnSpPr/>
                <p:nvPr/>
              </p:nvCxnSpPr>
              <p:spPr>
                <a:xfrm>
                  <a:off x="8378495" y="3632682"/>
                  <a:ext cx="0" cy="280121"/>
                </a:xfrm>
                <a:prstGeom prst="straightConnector1">
                  <a:avLst/>
                </a:prstGeom>
                <a:ln w="41275">
                  <a:solidFill>
                    <a:schemeClr val="accent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grpSp>
        <p:grpSp>
          <p:nvGrpSpPr>
            <p:cNvPr id="25" name="Group 24"/>
            <p:cNvGrpSpPr/>
            <p:nvPr/>
          </p:nvGrpSpPr>
          <p:grpSpPr>
            <a:xfrm>
              <a:off x="5361534" y="4629353"/>
              <a:ext cx="6267340" cy="1787308"/>
              <a:chOff x="5608637" y="4721857"/>
              <a:chExt cx="6393920" cy="1823405"/>
            </a:xfrm>
          </p:grpSpPr>
          <p:sp>
            <p:nvSpPr>
              <p:cNvPr id="22" name="TextBox 21"/>
              <p:cNvSpPr txBox="1"/>
              <p:nvPr/>
            </p:nvSpPr>
            <p:spPr>
              <a:xfrm>
                <a:off x="10693371" y="6175409"/>
                <a:ext cx="461714" cy="290587"/>
              </a:xfrm>
              <a:prstGeom prst="rect">
                <a:avLst/>
              </a:prstGeom>
              <a:noFill/>
            </p:spPr>
            <p:txBody>
              <a:bodyPr wrap="square" lIns="0" tIns="0" rIns="0" bIns="0" rtlCol="0">
                <a:spAutoFit/>
              </a:bodyPr>
              <a:lstStyle/>
              <a:p>
                <a:pPr defTabSz="896167">
                  <a:lnSpc>
                    <a:spcPct val="90000"/>
                  </a:lnSpc>
                  <a:spcAft>
                    <a:spcPts val="588"/>
                  </a:spcAft>
                  <a:defRPr/>
                </a:pPr>
                <a:r>
                  <a:rPr lang="en-US" sz="981" kern="0">
                    <a:gradFill>
                      <a:gsLst>
                        <a:gs pos="2917">
                          <a:srgbClr val="D2D2D2">
                            <a:lumMod val="50000"/>
                          </a:srgbClr>
                        </a:gs>
                        <a:gs pos="30000">
                          <a:srgbClr val="D2D2D2">
                            <a:lumMod val="50000"/>
                          </a:srgbClr>
                        </a:gs>
                      </a:gsLst>
                      <a:lin ang="5400000" scaled="0"/>
                    </a:gradFill>
                    <a:latin typeface="Segoe UI"/>
                  </a:rPr>
                  <a:t>BizTalk</a:t>
                </a:r>
                <a:br>
                  <a:rPr lang="en-US" sz="981" kern="0">
                    <a:gradFill>
                      <a:gsLst>
                        <a:gs pos="2917">
                          <a:srgbClr val="D2D2D2">
                            <a:lumMod val="50000"/>
                          </a:srgbClr>
                        </a:gs>
                        <a:gs pos="30000">
                          <a:srgbClr val="D2D2D2">
                            <a:lumMod val="50000"/>
                          </a:srgbClr>
                        </a:gs>
                      </a:gsLst>
                      <a:lin ang="5400000" scaled="0"/>
                    </a:gradFill>
                    <a:latin typeface="Segoe UI"/>
                  </a:rPr>
                </a:br>
                <a:r>
                  <a:rPr lang="en-US" sz="981" kern="0">
                    <a:gradFill>
                      <a:gsLst>
                        <a:gs pos="2917">
                          <a:srgbClr val="D2D2D2">
                            <a:lumMod val="50000"/>
                          </a:srgbClr>
                        </a:gs>
                        <a:gs pos="30000">
                          <a:srgbClr val="D2D2D2">
                            <a:lumMod val="50000"/>
                          </a:srgbClr>
                        </a:gs>
                      </a:gsLst>
                      <a:lin ang="5400000" scaled="0"/>
                    </a:gradFill>
                    <a:latin typeface="Segoe UI"/>
                  </a:rPr>
                  <a:t>server</a:t>
                </a:r>
              </a:p>
            </p:txBody>
          </p:sp>
          <p:grpSp>
            <p:nvGrpSpPr>
              <p:cNvPr id="23" name="Group 22"/>
              <p:cNvGrpSpPr/>
              <p:nvPr/>
            </p:nvGrpSpPr>
            <p:grpSpPr>
              <a:xfrm>
                <a:off x="5608637" y="4721857"/>
                <a:ext cx="6393920" cy="1823405"/>
                <a:chOff x="5608637" y="4721857"/>
                <a:chExt cx="6393920" cy="1823405"/>
              </a:xfrm>
            </p:grpSpPr>
            <p:grpSp>
              <p:nvGrpSpPr>
                <p:cNvPr id="162" name="Group 161"/>
                <p:cNvGrpSpPr/>
                <p:nvPr/>
              </p:nvGrpSpPr>
              <p:grpSpPr>
                <a:xfrm>
                  <a:off x="6388013" y="4721857"/>
                  <a:ext cx="4529138" cy="857826"/>
                  <a:chOff x="6184899" y="4457700"/>
                  <a:chExt cx="4529138" cy="857826"/>
                </a:xfrm>
              </p:grpSpPr>
              <p:cxnSp>
                <p:nvCxnSpPr>
                  <p:cNvPr id="14" name="Straight Connector 13"/>
                  <p:cNvCxnSpPr/>
                  <p:nvPr/>
                </p:nvCxnSpPr>
                <p:spPr>
                  <a:xfrm flipV="1">
                    <a:off x="8605923" y="4457700"/>
                    <a:ext cx="0" cy="857826"/>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184899" y="4678362"/>
                    <a:ext cx="2329949"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6197599" y="4675445"/>
                    <a:ext cx="0" cy="64008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7386723" y="4675445"/>
                    <a:ext cx="0" cy="64008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10705875" y="4675445"/>
                    <a:ext cx="0" cy="64008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8440231" y="4678362"/>
                    <a:ext cx="2273806"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5608637" y="5585457"/>
                  <a:ext cx="6393920" cy="959805"/>
                  <a:chOff x="5608637" y="5585457"/>
                  <a:chExt cx="6393920" cy="959805"/>
                </a:xfrm>
              </p:grpSpPr>
              <p:grpSp>
                <p:nvGrpSpPr>
                  <p:cNvPr id="163" name="Group 162"/>
                  <p:cNvGrpSpPr/>
                  <p:nvPr/>
                </p:nvGrpSpPr>
                <p:grpSpPr>
                  <a:xfrm>
                    <a:off x="5608637" y="5585457"/>
                    <a:ext cx="6393920" cy="959805"/>
                    <a:chOff x="5405523" y="5321300"/>
                    <a:chExt cx="6393920" cy="959805"/>
                  </a:xfrm>
                </p:grpSpPr>
                <p:sp>
                  <p:nvSpPr>
                    <p:cNvPr id="18" name="Freeform 5"/>
                    <p:cNvSpPr>
                      <a:spLocks noChangeAspect="1" noEditPoints="1"/>
                    </p:cNvSpPr>
                    <p:nvPr/>
                  </p:nvSpPr>
                  <p:spPr bwMode="black">
                    <a:xfrm>
                      <a:off x="5405523" y="5495294"/>
                      <a:ext cx="1259212" cy="252411"/>
                    </a:xfrm>
                    <a:custGeom>
                      <a:avLst/>
                      <a:gdLst>
                        <a:gd name="T0" fmla="*/ 437 w 1686"/>
                        <a:gd name="T1" fmla="*/ 261 h 336"/>
                        <a:gd name="T2" fmla="*/ 516 w 1686"/>
                        <a:gd name="T3" fmla="*/ 200 h 336"/>
                        <a:gd name="T4" fmla="*/ 501 w 1686"/>
                        <a:gd name="T5" fmla="*/ 64 h 336"/>
                        <a:gd name="T6" fmla="*/ 462 w 1686"/>
                        <a:gd name="T7" fmla="*/ 116 h 336"/>
                        <a:gd name="T8" fmla="*/ 549 w 1686"/>
                        <a:gd name="T9" fmla="*/ 218 h 336"/>
                        <a:gd name="T10" fmla="*/ 613 w 1686"/>
                        <a:gd name="T11" fmla="*/ 155 h 336"/>
                        <a:gd name="T12" fmla="*/ 602 w 1686"/>
                        <a:gd name="T13" fmla="*/ 56 h 336"/>
                        <a:gd name="T14" fmla="*/ 698 w 1686"/>
                        <a:gd name="T15" fmla="*/ 269 h 336"/>
                        <a:gd name="T16" fmla="*/ 768 w 1686"/>
                        <a:gd name="T17" fmla="*/ 273 h 336"/>
                        <a:gd name="T18" fmla="*/ 783 w 1686"/>
                        <a:gd name="T19" fmla="*/ 142 h 336"/>
                        <a:gd name="T20" fmla="*/ 836 w 1686"/>
                        <a:gd name="T21" fmla="*/ 176 h 336"/>
                        <a:gd name="T22" fmla="*/ 745 w 1686"/>
                        <a:gd name="T23" fmla="*/ 229 h 336"/>
                        <a:gd name="T24" fmla="*/ 813 w 1686"/>
                        <a:gd name="T25" fmla="*/ 196 h 336"/>
                        <a:gd name="T26" fmla="*/ 894 w 1686"/>
                        <a:gd name="T27" fmla="*/ 269 h 336"/>
                        <a:gd name="T28" fmla="*/ 895 w 1686"/>
                        <a:gd name="T29" fmla="*/ 155 h 336"/>
                        <a:gd name="T30" fmla="*/ 1075 w 1686"/>
                        <a:gd name="T31" fmla="*/ 203 h 336"/>
                        <a:gd name="T32" fmla="*/ 1064 w 1686"/>
                        <a:gd name="T33" fmla="*/ 259 h 336"/>
                        <a:gd name="T34" fmla="*/ 982 w 1686"/>
                        <a:gd name="T35" fmla="*/ 132 h 336"/>
                        <a:gd name="T36" fmla="*/ 1051 w 1686"/>
                        <a:gd name="T37" fmla="*/ 184 h 336"/>
                        <a:gd name="T38" fmla="*/ 1051 w 1686"/>
                        <a:gd name="T39" fmla="*/ 184 h 336"/>
                        <a:gd name="T40" fmla="*/ 1127 w 1686"/>
                        <a:gd name="T41" fmla="*/ 269 h 336"/>
                        <a:gd name="T42" fmla="*/ 1227 w 1686"/>
                        <a:gd name="T43" fmla="*/ 128 h 336"/>
                        <a:gd name="T44" fmla="*/ 1152 w 1686"/>
                        <a:gd name="T45" fmla="*/ 172 h 336"/>
                        <a:gd name="T46" fmla="*/ 1302 w 1686"/>
                        <a:gd name="T47" fmla="*/ 273 h 336"/>
                        <a:gd name="T48" fmla="*/ 1356 w 1686"/>
                        <a:gd name="T49" fmla="*/ 142 h 336"/>
                        <a:gd name="T50" fmla="*/ 1269 w 1686"/>
                        <a:gd name="T51" fmla="*/ 156 h 336"/>
                        <a:gd name="T52" fmla="*/ 1351 w 1686"/>
                        <a:gd name="T53" fmla="*/ 198 h 336"/>
                        <a:gd name="T54" fmla="*/ 1399 w 1686"/>
                        <a:gd name="T55" fmla="*/ 74 h 336"/>
                        <a:gd name="T56" fmla="*/ 1425 w 1686"/>
                        <a:gd name="T57" fmla="*/ 269 h 336"/>
                        <a:gd name="T58" fmla="*/ 1584 w 1686"/>
                        <a:gd name="T59" fmla="*/ 269 h 336"/>
                        <a:gd name="T60" fmla="*/ 1487 w 1686"/>
                        <a:gd name="T61" fmla="*/ 187 h 336"/>
                        <a:gd name="T62" fmla="*/ 1487 w 1686"/>
                        <a:gd name="T63" fmla="*/ 149 h 336"/>
                        <a:gd name="T64" fmla="*/ 1584 w 1686"/>
                        <a:gd name="T65" fmla="*/ 269 h 336"/>
                        <a:gd name="T66" fmla="*/ 1602 w 1686"/>
                        <a:gd name="T67" fmla="*/ 145 h 336"/>
                        <a:gd name="T68" fmla="*/ 1650 w 1686"/>
                        <a:gd name="T69" fmla="*/ 125 h 336"/>
                        <a:gd name="T70" fmla="*/ 1655 w 1686"/>
                        <a:gd name="T71" fmla="*/ 247 h 336"/>
                        <a:gd name="T72" fmla="*/ 0 w 1686"/>
                        <a:gd name="T73" fmla="*/ 301 h 336"/>
                        <a:gd name="T74" fmla="*/ 85 w 1686"/>
                        <a:gd name="T75" fmla="*/ 99 h 336"/>
                        <a:gd name="T76" fmla="*/ 58 w 1686"/>
                        <a:gd name="T77" fmla="*/ 123 h 336"/>
                        <a:gd name="T78" fmla="*/ 68 w 1686"/>
                        <a:gd name="T79" fmla="*/ 170 h 336"/>
                        <a:gd name="T80" fmla="*/ 93 w 1686"/>
                        <a:gd name="T81" fmla="*/ 189 h 336"/>
                        <a:gd name="T82" fmla="*/ 98 w 1686"/>
                        <a:gd name="T83" fmla="*/ 204 h 336"/>
                        <a:gd name="T84" fmla="*/ 90 w 1686"/>
                        <a:gd name="T85" fmla="*/ 214 h 336"/>
                        <a:gd name="T86" fmla="*/ 62 w 1686"/>
                        <a:gd name="T87" fmla="*/ 206 h 336"/>
                        <a:gd name="T88" fmla="*/ 74 w 1686"/>
                        <a:gd name="T89" fmla="*/ 238 h 336"/>
                        <a:gd name="T90" fmla="*/ 115 w 1686"/>
                        <a:gd name="T91" fmla="*/ 227 h 336"/>
                        <a:gd name="T92" fmla="*/ 124 w 1686"/>
                        <a:gd name="T93" fmla="*/ 192 h 336"/>
                        <a:gd name="T94" fmla="*/ 108 w 1686"/>
                        <a:gd name="T95" fmla="*/ 165 h 336"/>
                        <a:gd name="T96" fmla="*/ 85 w 1686"/>
                        <a:gd name="T97" fmla="*/ 149 h 336"/>
                        <a:gd name="T98" fmla="*/ 79 w 1686"/>
                        <a:gd name="T99" fmla="*/ 136 h 336"/>
                        <a:gd name="T100" fmla="*/ 86 w 1686"/>
                        <a:gd name="T101" fmla="*/ 124 h 336"/>
                        <a:gd name="T102" fmla="*/ 107 w 1686"/>
                        <a:gd name="T103" fmla="*/ 124 h 336"/>
                        <a:gd name="T104" fmla="*/ 107 w 1686"/>
                        <a:gd name="T105" fmla="*/ 98 h 336"/>
                        <a:gd name="T106" fmla="*/ 270 w 1686"/>
                        <a:gd name="T107" fmla="*/ 86 h 336"/>
                        <a:gd name="T108" fmla="*/ 238 w 1686"/>
                        <a:gd name="T109" fmla="*/ 113 h 336"/>
                        <a:gd name="T110" fmla="*/ 262 w 1686"/>
                        <a:gd name="T111" fmla="*/ 235 h 336"/>
                        <a:gd name="T112" fmla="*/ 270 w 1686"/>
                        <a:gd name="T113" fmla="*/ 257 h 336"/>
                        <a:gd name="T114" fmla="*/ 324 w 1686"/>
                        <a:gd name="T115" fmla="*/ 1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6" h="336">
                          <a:moveTo>
                            <a:pt x="549" y="218"/>
                          </a:moveTo>
                          <a:cubicBezTo>
                            <a:pt x="549" y="235"/>
                            <a:pt x="543" y="249"/>
                            <a:pt x="531" y="258"/>
                          </a:cubicBezTo>
                          <a:cubicBezTo>
                            <a:pt x="519" y="268"/>
                            <a:pt x="503" y="273"/>
                            <a:pt x="482" y="273"/>
                          </a:cubicBezTo>
                          <a:cubicBezTo>
                            <a:pt x="475" y="273"/>
                            <a:pt x="466" y="272"/>
                            <a:pt x="457" y="269"/>
                          </a:cubicBezTo>
                          <a:cubicBezTo>
                            <a:pt x="447" y="267"/>
                            <a:pt x="441" y="264"/>
                            <a:pt x="437" y="261"/>
                          </a:cubicBezTo>
                          <a:cubicBezTo>
                            <a:pt x="437" y="233"/>
                            <a:pt x="437" y="233"/>
                            <a:pt x="437" y="233"/>
                          </a:cubicBezTo>
                          <a:cubicBezTo>
                            <a:pt x="442" y="238"/>
                            <a:pt x="450" y="243"/>
                            <a:pt x="459" y="246"/>
                          </a:cubicBezTo>
                          <a:cubicBezTo>
                            <a:pt x="469" y="250"/>
                            <a:pt x="477" y="251"/>
                            <a:pt x="485" y="251"/>
                          </a:cubicBezTo>
                          <a:cubicBezTo>
                            <a:pt x="511" y="251"/>
                            <a:pt x="524" y="241"/>
                            <a:pt x="524" y="221"/>
                          </a:cubicBezTo>
                          <a:cubicBezTo>
                            <a:pt x="524" y="213"/>
                            <a:pt x="521" y="206"/>
                            <a:pt x="516" y="200"/>
                          </a:cubicBezTo>
                          <a:cubicBezTo>
                            <a:pt x="510" y="193"/>
                            <a:pt x="499" y="186"/>
                            <a:pt x="482" y="176"/>
                          </a:cubicBezTo>
                          <a:cubicBezTo>
                            <a:pt x="465" y="166"/>
                            <a:pt x="454" y="157"/>
                            <a:pt x="447" y="149"/>
                          </a:cubicBezTo>
                          <a:cubicBezTo>
                            <a:pt x="440" y="141"/>
                            <a:pt x="437" y="130"/>
                            <a:pt x="437" y="118"/>
                          </a:cubicBezTo>
                          <a:cubicBezTo>
                            <a:pt x="437" y="102"/>
                            <a:pt x="443" y="89"/>
                            <a:pt x="455" y="79"/>
                          </a:cubicBezTo>
                          <a:cubicBezTo>
                            <a:pt x="467" y="69"/>
                            <a:pt x="482" y="64"/>
                            <a:pt x="501" y="64"/>
                          </a:cubicBezTo>
                          <a:cubicBezTo>
                            <a:pt x="519" y="64"/>
                            <a:pt x="532" y="67"/>
                            <a:pt x="541" y="71"/>
                          </a:cubicBezTo>
                          <a:cubicBezTo>
                            <a:pt x="541" y="98"/>
                            <a:pt x="541" y="98"/>
                            <a:pt x="541" y="98"/>
                          </a:cubicBezTo>
                          <a:cubicBezTo>
                            <a:pt x="530" y="90"/>
                            <a:pt x="517" y="86"/>
                            <a:pt x="500" y="86"/>
                          </a:cubicBezTo>
                          <a:cubicBezTo>
                            <a:pt x="489" y="86"/>
                            <a:pt x="479" y="88"/>
                            <a:pt x="472" y="94"/>
                          </a:cubicBezTo>
                          <a:cubicBezTo>
                            <a:pt x="465" y="99"/>
                            <a:pt x="462" y="107"/>
                            <a:pt x="462" y="116"/>
                          </a:cubicBezTo>
                          <a:cubicBezTo>
                            <a:pt x="462" y="123"/>
                            <a:pt x="463" y="128"/>
                            <a:pt x="465" y="132"/>
                          </a:cubicBezTo>
                          <a:cubicBezTo>
                            <a:pt x="467" y="136"/>
                            <a:pt x="471" y="140"/>
                            <a:pt x="476" y="144"/>
                          </a:cubicBezTo>
                          <a:cubicBezTo>
                            <a:pt x="481" y="148"/>
                            <a:pt x="489" y="153"/>
                            <a:pt x="501" y="160"/>
                          </a:cubicBezTo>
                          <a:cubicBezTo>
                            <a:pt x="519" y="170"/>
                            <a:pt x="531" y="179"/>
                            <a:pt x="538" y="188"/>
                          </a:cubicBezTo>
                          <a:cubicBezTo>
                            <a:pt x="546" y="197"/>
                            <a:pt x="549" y="207"/>
                            <a:pt x="549" y="218"/>
                          </a:cubicBezTo>
                          <a:close/>
                          <a:moveTo>
                            <a:pt x="698" y="269"/>
                          </a:moveTo>
                          <a:cubicBezTo>
                            <a:pt x="675" y="269"/>
                            <a:pt x="675" y="269"/>
                            <a:pt x="675" y="269"/>
                          </a:cubicBezTo>
                          <a:cubicBezTo>
                            <a:pt x="675" y="186"/>
                            <a:pt x="675" y="186"/>
                            <a:pt x="675" y="186"/>
                          </a:cubicBezTo>
                          <a:cubicBezTo>
                            <a:pt x="675" y="156"/>
                            <a:pt x="664" y="142"/>
                            <a:pt x="641" y="142"/>
                          </a:cubicBezTo>
                          <a:cubicBezTo>
                            <a:pt x="630" y="142"/>
                            <a:pt x="620" y="146"/>
                            <a:pt x="613" y="155"/>
                          </a:cubicBezTo>
                          <a:cubicBezTo>
                            <a:pt x="605" y="163"/>
                            <a:pt x="602" y="174"/>
                            <a:pt x="602" y="188"/>
                          </a:cubicBezTo>
                          <a:cubicBezTo>
                            <a:pt x="602" y="269"/>
                            <a:pt x="602" y="269"/>
                            <a:pt x="602" y="269"/>
                          </a:cubicBezTo>
                          <a:cubicBezTo>
                            <a:pt x="578" y="269"/>
                            <a:pt x="578" y="269"/>
                            <a:pt x="578" y="269"/>
                          </a:cubicBezTo>
                          <a:cubicBezTo>
                            <a:pt x="578" y="56"/>
                            <a:pt x="578" y="56"/>
                            <a:pt x="578" y="56"/>
                          </a:cubicBezTo>
                          <a:cubicBezTo>
                            <a:pt x="602" y="56"/>
                            <a:pt x="602" y="56"/>
                            <a:pt x="602" y="56"/>
                          </a:cubicBezTo>
                          <a:cubicBezTo>
                            <a:pt x="602" y="149"/>
                            <a:pt x="602" y="149"/>
                            <a:pt x="602" y="149"/>
                          </a:cubicBezTo>
                          <a:cubicBezTo>
                            <a:pt x="602" y="149"/>
                            <a:pt x="602" y="149"/>
                            <a:pt x="602" y="149"/>
                          </a:cubicBezTo>
                          <a:cubicBezTo>
                            <a:pt x="613" y="131"/>
                            <a:pt x="629" y="122"/>
                            <a:pt x="649" y="122"/>
                          </a:cubicBezTo>
                          <a:cubicBezTo>
                            <a:pt x="682" y="122"/>
                            <a:pt x="698" y="141"/>
                            <a:pt x="698" y="181"/>
                          </a:cubicBezTo>
                          <a:lnTo>
                            <a:pt x="698" y="269"/>
                          </a:lnTo>
                          <a:close/>
                          <a:moveTo>
                            <a:pt x="836" y="269"/>
                          </a:moveTo>
                          <a:cubicBezTo>
                            <a:pt x="813" y="269"/>
                            <a:pt x="813" y="269"/>
                            <a:pt x="813" y="269"/>
                          </a:cubicBezTo>
                          <a:cubicBezTo>
                            <a:pt x="813" y="247"/>
                            <a:pt x="813" y="247"/>
                            <a:pt x="813" y="247"/>
                          </a:cubicBezTo>
                          <a:cubicBezTo>
                            <a:pt x="812" y="247"/>
                            <a:pt x="812" y="247"/>
                            <a:pt x="812" y="247"/>
                          </a:cubicBezTo>
                          <a:cubicBezTo>
                            <a:pt x="802" y="264"/>
                            <a:pt x="787" y="273"/>
                            <a:pt x="768" y="273"/>
                          </a:cubicBezTo>
                          <a:cubicBezTo>
                            <a:pt x="754" y="273"/>
                            <a:pt x="743" y="269"/>
                            <a:pt x="734" y="262"/>
                          </a:cubicBezTo>
                          <a:cubicBezTo>
                            <a:pt x="726" y="254"/>
                            <a:pt x="722" y="244"/>
                            <a:pt x="722" y="231"/>
                          </a:cubicBezTo>
                          <a:cubicBezTo>
                            <a:pt x="722" y="204"/>
                            <a:pt x="738" y="189"/>
                            <a:pt x="769" y="184"/>
                          </a:cubicBezTo>
                          <a:cubicBezTo>
                            <a:pt x="813" y="178"/>
                            <a:pt x="813" y="178"/>
                            <a:pt x="813" y="178"/>
                          </a:cubicBezTo>
                          <a:cubicBezTo>
                            <a:pt x="813" y="154"/>
                            <a:pt x="803" y="142"/>
                            <a:pt x="783" y="142"/>
                          </a:cubicBezTo>
                          <a:cubicBezTo>
                            <a:pt x="766" y="142"/>
                            <a:pt x="750" y="147"/>
                            <a:pt x="736" y="159"/>
                          </a:cubicBezTo>
                          <a:cubicBezTo>
                            <a:pt x="736" y="135"/>
                            <a:pt x="736" y="135"/>
                            <a:pt x="736" y="135"/>
                          </a:cubicBezTo>
                          <a:cubicBezTo>
                            <a:pt x="740" y="132"/>
                            <a:pt x="747" y="129"/>
                            <a:pt x="758" y="126"/>
                          </a:cubicBezTo>
                          <a:cubicBezTo>
                            <a:pt x="768" y="123"/>
                            <a:pt x="777" y="122"/>
                            <a:pt x="785" y="122"/>
                          </a:cubicBezTo>
                          <a:cubicBezTo>
                            <a:pt x="819" y="122"/>
                            <a:pt x="836" y="140"/>
                            <a:pt x="836" y="176"/>
                          </a:cubicBezTo>
                          <a:lnTo>
                            <a:pt x="836" y="269"/>
                          </a:lnTo>
                          <a:close/>
                          <a:moveTo>
                            <a:pt x="813" y="196"/>
                          </a:moveTo>
                          <a:cubicBezTo>
                            <a:pt x="778" y="201"/>
                            <a:pt x="778" y="201"/>
                            <a:pt x="778" y="201"/>
                          </a:cubicBezTo>
                          <a:cubicBezTo>
                            <a:pt x="766" y="203"/>
                            <a:pt x="757" y="206"/>
                            <a:pt x="753" y="210"/>
                          </a:cubicBezTo>
                          <a:cubicBezTo>
                            <a:pt x="748" y="214"/>
                            <a:pt x="745" y="220"/>
                            <a:pt x="745" y="229"/>
                          </a:cubicBezTo>
                          <a:cubicBezTo>
                            <a:pt x="745" y="236"/>
                            <a:pt x="748" y="242"/>
                            <a:pt x="753" y="247"/>
                          </a:cubicBezTo>
                          <a:cubicBezTo>
                            <a:pt x="758" y="251"/>
                            <a:pt x="765" y="253"/>
                            <a:pt x="773" y="253"/>
                          </a:cubicBezTo>
                          <a:cubicBezTo>
                            <a:pt x="784" y="253"/>
                            <a:pt x="794" y="249"/>
                            <a:pt x="801" y="241"/>
                          </a:cubicBezTo>
                          <a:cubicBezTo>
                            <a:pt x="809" y="233"/>
                            <a:pt x="813" y="223"/>
                            <a:pt x="813" y="211"/>
                          </a:cubicBezTo>
                          <a:lnTo>
                            <a:pt x="813" y="196"/>
                          </a:lnTo>
                          <a:close/>
                          <a:moveTo>
                            <a:pt x="946" y="149"/>
                          </a:moveTo>
                          <a:cubicBezTo>
                            <a:pt x="942" y="146"/>
                            <a:pt x="936" y="144"/>
                            <a:pt x="929" y="144"/>
                          </a:cubicBezTo>
                          <a:cubicBezTo>
                            <a:pt x="919" y="144"/>
                            <a:pt x="910" y="149"/>
                            <a:pt x="904" y="158"/>
                          </a:cubicBezTo>
                          <a:cubicBezTo>
                            <a:pt x="898" y="168"/>
                            <a:pt x="894" y="181"/>
                            <a:pt x="894" y="196"/>
                          </a:cubicBezTo>
                          <a:cubicBezTo>
                            <a:pt x="894" y="269"/>
                            <a:pt x="894" y="269"/>
                            <a:pt x="894" y="269"/>
                          </a:cubicBezTo>
                          <a:cubicBezTo>
                            <a:pt x="871" y="269"/>
                            <a:pt x="871" y="269"/>
                            <a:pt x="871" y="269"/>
                          </a:cubicBezTo>
                          <a:cubicBezTo>
                            <a:pt x="871" y="125"/>
                            <a:pt x="871" y="125"/>
                            <a:pt x="871" y="125"/>
                          </a:cubicBezTo>
                          <a:cubicBezTo>
                            <a:pt x="894" y="125"/>
                            <a:pt x="894" y="125"/>
                            <a:pt x="894" y="125"/>
                          </a:cubicBezTo>
                          <a:cubicBezTo>
                            <a:pt x="894" y="155"/>
                            <a:pt x="894" y="155"/>
                            <a:pt x="894" y="155"/>
                          </a:cubicBezTo>
                          <a:cubicBezTo>
                            <a:pt x="895" y="155"/>
                            <a:pt x="895" y="155"/>
                            <a:pt x="895" y="155"/>
                          </a:cubicBezTo>
                          <a:cubicBezTo>
                            <a:pt x="898" y="145"/>
                            <a:pt x="903" y="137"/>
                            <a:pt x="910" y="131"/>
                          </a:cubicBezTo>
                          <a:cubicBezTo>
                            <a:pt x="916" y="126"/>
                            <a:pt x="924" y="123"/>
                            <a:pt x="933" y="123"/>
                          </a:cubicBezTo>
                          <a:cubicBezTo>
                            <a:pt x="939" y="123"/>
                            <a:pt x="943" y="123"/>
                            <a:pt x="946" y="125"/>
                          </a:cubicBezTo>
                          <a:lnTo>
                            <a:pt x="946" y="149"/>
                          </a:lnTo>
                          <a:close/>
                          <a:moveTo>
                            <a:pt x="1075" y="203"/>
                          </a:moveTo>
                          <a:cubicBezTo>
                            <a:pt x="973" y="203"/>
                            <a:pt x="973" y="203"/>
                            <a:pt x="973" y="203"/>
                          </a:cubicBezTo>
                          <a:cubicBezTo>
                            <a:pt x="973" y="219"/>
                            <a:pt x="978" y="232"/>
                            <a:pt x="986" y="240"/>
                          </a:cubicBezTo>
                          <a:cubicBezTo>
                            <a:pt x="994" y="249"/>
                            <a:pt x="1005" y="253"/>
                            <a:pt x="1020" y="253"/>
                          </a:cubicBezTo>
                          <a:cubicBezTo>
                            <a:pt x="1036" y="253"/>
                            <a:pt x="1051" y="248"/>
                            <a:pt x="1064" y="237"/>
                          </a:cubicBezTo>
                          <a:cubicBezTo>
                            <a:pt x="1064" y="259"/>
                            <a:pt x="1064" y="259"/>
                            <a:pt x="1064" y="259"/>
                          </a:cubicBezTo>
                          <a:cubicBezTo>
                            <a:pt x="1052" y="268"/>
                            <a:pt x="1035" y="273"/>
                            <a:pt x="1014" y="273"/>
                          </a:cubicBezTo>
                          <a:cubicBezTo>
                            <a:pt x="994" y="273"/>
                            <a:pt x="978" y="266"/>
                            <a:pt x="966" y="253"/>
                          </a:cubicBezTo>
                          <a:cubicBezTo>
                            <a:pt x="955" y="240"/>
                            <a:pt x="949" y="221"/>
                            <a:pt x="949" y="198"/>
                          </a:cubicBezTo>
                          <a:cubicBezTo>
                            <a:pt x="949" y="184"/>
                            <a:pt x="952" y="171"/>
                            <a:pt x="958" y="159"/>
                          </a:cubicBezTo>
                          <a:cubicBezTo>
                            <a:pt x="963" y="147"/>
                            <a:pt x="971" y="138"/>
                            <a:pt x="982" y="132"/>
                          </a:cubicBezTo>
                          <a:cubicBezTo>
                            <a:pt x="992" y="125"/>
                            <a:pt x="1003" y="122"/>
                            <a:pt x="1015" y="122"/>
                          </a:cubicBezTo>
                          <a:cubicBezTo>
                            <a:pt x="1034" y="122"/>
                            <a:pt x="1048" y="128"/>
                            <a:pt x="1059" y="140"/>
                          </a:cubicBezTo>
                          <a:cubicBezTo>
                            <a:pt x="1069" y="152"/>
                            <a:pt x="1075" y="169"/>
                            <a:pt x="1075" y="191"/>
                          </a:cubicBezTo>
                          <a:lnTo>
                            <a:pt x="1075" y="203"/>
                          </a:lnTo>
                          <a:close/>
                          <a:moveTo>
                            <a:pt x="1051" y="184"/>
                          </a:moveTo>
                          <a:cubicBezTo>
                            <a:pt x="1051" y="170"/>
                            <a:pt x="1048" y="160"/>
                            <a:pt x="1041" y="153"/>
                          </a:cubicBezTo>
                          <a:cubicBezTo>
                            <a:pt x="1035" y="145"/>
                            <a:pt x="1026" y="142"/>
                            <a:pt x="1015" y="142"/>
                          </a:cubicBezTo>
                          <a:cubicBezTo>
                            <a:pt x="1004" y="142"/>
                            <a:pt x="995" y="145"/>
                            <a:pt x="988" y="153"/>
                          </a:cubicBezTo>
                          <a:cubicBezTo>
                            <a:pt x="980" y="161"/>
                            <a:pt x="975" y="171"/>
                            <a:pt x="973" y="184"/>
                          </a:cubicBezTo>
                          <a:lnTo>
                            <a:pt x="1051" y="184"/>
                          </a:lnTo>
                          <a:close/>
                          <a:moveTo>
                            <a:pt x="1227" y="128"/>
                          </a:moveTo>
                          <a:cubicBezTo>
                            <a:pt x="1227" y="147"/>
                            <a:pt x="1220" y="163"/>
                            <a:pt x="1207" y="175"/>
                          </a:cubicBezTo>
                          <a:cubicBezTo>
                            <a:pt x="1193" y="187"/>
                            <a:pt x="1176" y="193"/>
                            <a:pt x="1154" y="193"/>
                          </a:cubicBezTo>
                          <a:cubicBezTo>
                            <a:pt x="1127" y="193"/>
                            <a:pt x="1127" y="193"/>
                            <a:pt x="1127" y="193"/>
                          </a:cubicBezTo>
                          <a:cubicBezTo>
                            <a:pt x="1127" y="269"/>
                            <a:pt x="1127" y="269"/>
                            <a:pt x="1127" y="269"/>
                          </a:cubicBezTo>
                          <a:cubicBezTo>
                            <a:pt x="1104" y="269"/>
                            <a:pt x="1104" y="269"/>
                            <a:pt x="1104" y="269"/>
                          </a:cubicBezTo>
                          <a:cubicBezTo>
                            <a:pt x="1104" y="68"/>
                            <a:pt x="1104" y="68"/>
                            <a:pt x="1104" y="68"/>
                          </a:cubicBezTo>
                          <a:cubicBezTo>
                            <a:pt x="1159" y="68"/>
                            <a:pt x="1159" y="68"/>
                            <a:pt x="1159" y="68"/>
                          </a:cubicBezTo>
                          <a:cubicBezTo>
                            <a:pt x="1181" y="68"/>
                            <a:pt x="1197" y="73"/>
                            <a:pt x="1209" y="83"/>
                          </a:cubicBezTo>
                          <a:cubicBezTo>
                            <a:pt x="1221" y="94"/>
                            <a:pt x="1227" y="109"/>
                            <a:pt x="1227" y="128"/>
                          </a:cubicBezTo>
                          <a:close/>
                          <a:moveTo>
                            <a:pt x="1202" y="129"/>
                          </a:moveTo>
                          <a:cubicBezTo>
                            <a:pt x="1202" y="102"/>
                            <a:pt x="1186" y="89"/>
                            <a:pt x="1155" y="89"/>
                          </a:cubicBezTo>
                          <a:cubicBezTo>
                            <a:pt x="1127" y="89"/>
                            <a:pt x="1127" y="89"/>
                            <a:pt x="1127" y="89"/>
                          </a:cubicBezTo>
                          <a:cubicBezTo>
                            <a:pt x="1127" y="172"/>
                            <a:pt x="1127" y="172"/>
                            <a:pt x="1127" y="172"/>
                          </a:cubicBezTo>
                          <a:cubicBezTo>
                            <a:pt x="1152" y="172"/>
                            <a:pt x="1152" y="172"/>
                            <a:pt x="1152" y="172"/>
                          </a:cubicBezTo>
                          <a:cubicBezTo>
                            <a:pt x="1168" y="172"/>
                            <a:pt x="1181" y="168"/>
                            <a:pt x="1189" y="161"/>
                          </a:cubicBezTo>
                          <a:cubicBezTo>
                            <a:pt x="1198" y="153"/>
                            <a:pt x="1202" y="143"/>
                            <a:pt x="1202" y="129"/>
                          </a:cubicBezTo>
                          <a:close/>
                          <a:moveTo>
                            <a:pt x="1374" y="197"/>
                          </a:moveTo>
                          <a:cubicBezTo>
                            <a:pt x="1374" y="220"/>
                            <a:pt x="1368" y="238"/>
                            <a:pt x="1355" y="252"/>
                          </a:cubicBezTo>
                          <a:cubicBezTo>
                            <a:pt x="1342" y="266"/>
                            <a:pt x="1324" y="273"/>
                            <a:pt x="1302" y="273"/>
                          </a:cubicBezTo>
                          <a:cubicBezTo>
                            <a:pt x="1281" y="273"/>
                            <a:pt x="1264" y="266"/>
                            <a:pt x="1251" y="253"/>
                          </a:cubicBezTo>
                          <a:cubicBezTo>
                            <a:pt x="1239" y="239"/>
                            <a:pt x="1232" y="221"/>
                            <a:pt x="1232" y="199"/>
                          </a:cubicBezTo>
                          <a:cubicBezTo>
                            <a:pt x="1232" y="175"/>
                            <a:pt x="1239" y="156"/>
                            <a:pt x="1252" y="143"/>
                          </a:cubicBezTo>
                          <a:cubicBezTo>
                            <a:pt x="1265" y="129"/>
                            <a:pt x="1283" y="122"/>
                            <a:pt x="1306" y="122"/>
                          </a:cubicBezTo>
                          <a:cubicBezTo>
                            <a:pt x="1327" y="122"/>
                            <a:pt x="1344" y="128"/>
                            <a:pt x="1356" y="142"/>
                          </a:cubicBezTo>
                          <a:cubicBezTo>
                            <a:pt x="1368" y="155"/>
                            <a:pt x="1374" y="174"/>
                            <a:pt x="1374" y="197"/>
                          </a:cubicBezTo>
                          <a:close/>
                          <a:moveTo>
                            <a:pt x="1351" y="198"/>
                          </a:moveTo>
                          <a:cubicBezTo>
                            <a:pt x="1351" y="180"/>
                            <a:pt x="1347" y="166"/>
                            <a:pt x="1339" y="156"/>
                          </a:cubicBezTo>
                          <a:cubicBezTo>
                            <a:pt x="1331" y="146"/>
                            <a:pt x="1319" y="142"/>
                            <a:pt x="1304" y="142"/>
                          </a:cubicBezTo>
                          <a:cubicBezTo>
                            <a:pt x="1289" y="142"/>
                            <a:pt x="1278" y="146"/>
                            <a:pt x="1269" y="156"/>
                          </a:cubicBezTo>
                          <a:cubicBezTo>
                            <a:pt x="1260" y="166"/>
                            <a:pt x="1256" y="180"/>
                            <a:pt x="1256" y="198"/>
                          </a:cubicBezTo>
                          <a:cubicBezTo>
                            <a:pt x="1256" y="215"/>
                            <a:pt x="1260" y="229"/>
                            <a:pt x="1269" y="239"/>
                          </a:cubicBezTo>
                          <a:cubicBezTo>
                            <a:pt x="1278" y="248"/>
                            <a:pt x="1289" y="253"/>
                            <a:pt x="1304" y="253"/>
                          </a:cubicBezTo>
                          <a:cubicBezTo>
                            <a:pt x="1319" y="253"/>
                            <a:pt x="1331" y="248"/>
                            <a:pt x="1339" y="239"/>
                          </a:cubicBezTo>
                          <a:cubicBezTo>
                            <a:pt x="1347" y="229"/>
                            <a:pt x="1351" y="216"/>
                            <a:pt x="1351" y="198"/>
                          </a:cubicBezTo>
                          <a:close/>
                          <a:moveTo>
                            <a:pt x="1429" y="74"/>
                          </a:moveTo>
                          <a:cubicBezTo>
                            <a:pt x="1429" y="78"/>
                            <a:pt x="1428" y="82"/>
                            <a:pt x="1425" y="84"/>
                          </a:cubicBezTo>
                          <a:cubicBezTo>
                            <a:pt x="1422" y="87"/>
                            <a:pt x="1418" y="89"/>
                            <a:pt x="1414" y="89"/>
                          </a:cubicBezTo>
                          <a:cubicBezTo>
                            <a:pt x="1410" y="89"/>
                            <a:pt x="1406" y="87"/>
                            <a:pt x="1403" y="85"/>
                          </a:cubicBezTo>
                          <a:cubicBezTo>
                            <a:pt x="1400" y="82"/>
                            <a:pt x="1399" y="78"/>
                            <a:pt x="1399" y="74"/>
                          </a:cubicBezTo>
                          <a:cubicBezTo>
                            <a:pt x="1399" y="70"/>
                            <a:pt x="1400" y="66"/>
                            <a:pt x="1403" y="63"/>
                          </a:cubicBezTo>
                          <a:cubicBezTo>
                            <a:pt x="1406" y="60"/>
                            <a:pt x="1410" y="59"/>
                            <a:pt x="1414" y="59"/>
                          </a:cubicBezTo>
                          <a:cubicBezTo>
                            <a:pt x="1418" y="59"/>
                            <a:pt x="1422" y="60"/>
                            <a:pt x="1425" y="63"/>
                          </a:cubicBezTo>
                          <a:cubicBezTo>
                            <a:pt x="1428" y="66"/>
                            <a:pt x="1429" y="70"/>
                            <a:pt x="1429" y="74"/>
                          </a:cubicBezTo>
                          <a:close/>
                          <a:moveTo>
                            <a:pt x="1425" y="269"/>
                          </a:moveTo>
                          <a:cubicBezTo>
                            <a:pt x="1402" y="269"/>
                            <a:pt x="1402" y="269"/>
                            <a:pt x="1402" y="269"/>
                          </a:cubicBezTo>
                          <a:cubicBezTo>
                            <a:pt x="1402" y="125"/>
                            <a:pt x="1402" y="125"/>
                            <a:pt x="1402" y="125"/>
                          </a:cubicBezTo>
                          <a:cubicBezTo>
                            <a:pt x="1425" y="125"/>
                            <a:pt x="1425" y="125"/>
                            <a:pt x="1425" y="125"/>
                          </a:cubicBezTo>
                          <a:lnTo>
                            <a:pt x="1425" y="269"/>
                          </a:lnTo>
                          <a:close/>
                          <a:moveTo>
                            <a:pt x="1584" y="269"/>
                          </a:moveTo>
                          <a:cubicBezTo>
                            <a:pt x="1561" y="269"/>
                            <a:pt x="1561" y="269"/>
                            <a:pt x="1561" y="269"/>
                          </a:cubicBezTo>
                          <a:cubicBezTo>
                            <a:pt x="1561" y="187"/>
                            <a:pt x="1561" y="187"/>
                            <a:pt x="1561" y="187"/>
                          </a:cubicBezTo>
                          <a:cubicBezTo>
                            <a:pt x="1561" y="157"/>
                            <a:pt x="1549" y="142"/>
                            <a:pt x="1527" y="142"/>
                          </a:cubicBezTo>
                          <a:cubicBezTo>
                            <a:pt x="1516" y="142"/>
                            <a:pt x="1506" y="146"/>
                            <a:pt x="1499" y="154"/>
                          </a:cubicBezTo>
                          <a:cubicBezTo>
                            <a:pt x="1491" y="163"/>
                            <a:pt x="1487" y="174"/>
                            <a:pt x="1487" y="187"/>
                          </a:cubicBezTo>
                          <a:cubicBezTo>
                            <a:pt x="1487" y="269"/>
                            <a:pt x="1487" y="269"/>
                            <a:pt x="1487" y="269"/>
                          </a:cubicBezTo>
                          <a:cubicBezTo>
                            <a:pt x="1464" y="269"/>
                            <a:pt x="1464" y="269"/>
                            <a:pt x="1464" y="269"/>
                          </a:cubicBezTo>
                          <a:cubicBezTo>
                            <a:pt x="1464" y="125"/>
                            <a:pt x="1464" y="125"/>
                            <a:pt x="1464" y="125"/>
                          </a:cubicBezTo>
                          <a:cubicBezTo>
                            <a:pt x="1487" y="125"/>
                            <a:pt x="1487" y="125"/>
                            <a:pt x="1487" y="125"/>
                          </a:cubicBezTo>
                          <a:cubicBezTo>
                            <a:pt x="1487" y="149"/>
                            <a:pt x="1487" y="149"/>
                            <a:pt x="1487" y="149"/>
                          </a:cubicBezTo>
                          <a:cubicBezTo>
                            <a:pt x="1488" y="149"/>
                            <a:pt x="1488" y="149"/>
                            <a:pt x="1488" y="149"/>
                          </a:cubicBezTo>
                          <a:cubicBezTo>
                            <a:pt x="1499" y="131"/>
                            <a:pt x="1514" y="122"/>
                            <a:pt x="1535" y="122"/>
                          </a:cubicBezTo>
                          <a:cubicBezTo>
                            <a:pt x="1551" y="122"/>
                            <a:pt x="1563" y="127"/>
                            <a:pt x="1571" y="137"/>
                          </a:cubicBezTo>
                          <a:cubicBezTo>
                            <a:pt x="1579" y="148"/>
                            <a:pt x="1584" y="162"/>
                            <a:pt x="1584" y="181"/>
                          </a:cubicBezTo>
                          <a:lnTo>
                            <a:pt x="1584" y="269"/>
                          </a:lnTo>
                          <a:close/>
                          <a:moveTo>
                            <a:pt x="1686" y="268"/>
                          </a:moveTo>
                          <a:cubicBezTo>
                            <a:pt x="1681" y="271"/>
                            <a:pt x="1673" y="273"/>
                            <a:pt x="1664" y="273"/>
                          </a:cubicBezTo>
                          <a:cubicBezTo>
                            <a:pt x="1639" y="273"/>
                            <a:pt x="1627" y="258"/>
                            <a:pt x="1627" y="230"/>
                          </a:cubicBezTo>
                          <a:cubicBezTo>
                            <a:pt x="1627" y="145"/>
                            <a:pt x="1627" y="145"/>
                            <a:pt x="1627" y="145"/>
                          </a:cubicBezTo>
                          <a:cubicBezTo>
                            <a:pt x="1602" y="145"/>
                            <a:pt x="1602" y="145"/>
                            <a:pt x="1602" y="145"/>
                          </a:cubicBezTo>
                          <a:cubicBezTo>
                            <a:pt x="1602" y="125"/>
                            <a:pt x="1602" y="125"/>
                            <a:pt x="1602" y="125"/>
                          </a:cubicBezTo>
                          <a:cubicBezTo>
                            <a:pt x="1627" y="125"/>
                            <a:pt x="1627" y="125"/>
                            <a:pt x="1627" y="125"/>
                          </a:cubicBezTo>
                          <a:cubicBezTo>
                            <a:pt x="1627" y="90"/>
                            <a:pt x="1627" y="90"/>
                            <a:pt x="1627" y="90"/>
                          </a:cubicBezTo>
                          <a:cubicBezTo>
                            <a:pt x="1650" y="83"/>
                            <a:pt x="1650" y="83"/>
                            <a:pt x="1650" y="83"/>
                          </a:cubicBezTo>
                          <a:cubicBezTo>
                            <a:pt x="1650" y="125"/>
                            <a:pt x="1650" y="125"/>
                            <a:pt x="1650" y="125"/>
                          </a:cubicBezTo>
                          <a:cubicBezTo>
                            <a:pt x="1686" y="125"/>
                            <a:pt x="1686" y="125"/>
                            <a:pt x="1686" y="125"/>
                          </a:cubicBezTo>
                          <a:cubicBezTo>
                            <a:pt x="1686" y="145"/>
                            <a:pt x="1686" y="145"/>
                            <a:pt x="1686" y="145"/>
                          </a:cubicBezTo>
                          <a:cubicBezTo>
                            <a:pt x="1650" y="145"/>
                            <a:pt x="1650" y="145"/>
                            <a:pt x="1650" y="145"/>
                          </a:cubicBezTo>
                          <a:cubicBezTo>
                            <a:pt x="1650" y="226"/>
                            <a:pt x="1650" y="226"/>
                            <a:pt x="1650" y="226"/>
                          </a:cubicBezTo>
                          <a:cubicBezTo>
                            <a:pt x="1650" y="236"/>
                            <a:pt x="1651" y="243"/>
                            <a:pt x="1655" y="247"/>
                          </a:cubicBezTo>
                          <a:cubicBezTo>
                            <a:pt x="1658" y="251"/>
                            <a:pt x="1664" y="253"/>
                            <a:pt x="1671" y="253"/>
                          </a:cubicBezTo>
                          <a:cubicBezTo>
                            <a:pt x="1677" y="253"/>
                            <a:pt x="1682" y="251"/>
                            <a:pt x="1686" y="248"/>
                          </a:cubicBezTo>
                          <a:lnTo>
                            <a:pt x="1686" y="268"/>
                          </a:lnTo>
                          <a:close/>
                          <a:moveTo>
                            <a:pt x="196" y="336"/>
                          </a:moveTo>
                          <a:cubicBezTo>
                            <a:pt x="0" y="301"/>
                            <a:pt x="0" y="301"/>
                            <a:pt x="0" y="301"/>
                          </a:cubicBezTo>
                          <a:cubicBezTo>
                            <a:pt x="0" y="35"/>
                            <a:pt x="0" y="35"/>
                            <a:pt x="0" y="35"/>
                          </a:cubicBezTo>
                          <a:cubicBezTo>
                            <a:pt x="196" y="0"/>
                            <a:pt x="196" y="0"/>
                            <a:pt x="196" y="0"/>
                          </a:cubicBezTo>
                          <a:lnTo>
                            <a:pt x="196" y="336"/>
                          </a:lnTo>
                          <a:close/>
                          <a:moveTo>
                            <a:pt x="93" y="98"/>
                          </a:moveTo>
                          <a:cubicBezTo>
                            <a:pt x="90" y="98"/>
                            <a:pt x="87" y="98"/>
                            <a:pt x="85" y="99"/>
                          </a:cubicBezTo>
                          <a:cubicBezTo>
                            <a:pt x="82" y="99"/>
                            <a:pt x="79" y="100"/>
                            <a:pt x="77" y="101"/>
                          </a:cubicBezTo>
                          <a:cubicBezTo>
                            <a:pt x="75" y="102"/>
                            <a:pt x="73" y="104"/>
                            <a:pt x="71" y="105"/>
                          </a:cubicBezTo>
                          <a:cubicBezTo>
                            <a:pt x="69" y="107"/>
                            <a:pt x="67" y="108"/>
                            <a:pt x="65" y="110"/>
                          </a:cubicBezTo>
                          <a:cubicBezTo>
                            <a:pt x="64" y="112"/>
                            <a:pt x="62" y="114"/>
                            <a:pt x="61" y="116"/>
                          </a:cubicBezTo>
                          <a:cubicBezTo>
                            <a:pt x="60" y="118"/>
                            <a:pt x="58" y="121"/>
                            <a:pt x="58" y="123"/>
                          </a:cubicBezTo>
                          <a:cubicBezTo>
                            <a:pt x="57" y="126"/>
                            <a:pt x="56" y="128"/>
                            <a:pt x="56" y="131"/>
                          </a:cubicBezTo>
                          <a:cubicBezTo>
                            <a:pt x="55" y="134"/>
                            <a:pt x="55" y="136"/>
                            <a:pt x="55" y="139"/>
                          </a:cubicBezTo>
                          <a:cubicBezTo>
                            <a:pt x="55" y="143"/>
                            <a:pt x="56" y="147"/>
                            <a:pt x="57" y="151"/>
                          </a:cubicBezTo>
                          <a:cubicBezTo>
                            <a:pt x="58" y="155"/>
                            <a:pt x="59" y="158"/>
                            <a:pt x="61" y="161"/>
                          </a:cubicBezTo>
                          <a:cubicBezTo>
                            <a:pt x="63" y="165"/>
                            <a:pt x="65" y="168"/>
                            <a:pt x="68" y="170"/>
                          </a:cubicBezTo>
                          <a:cubicBezTo>
                            <a:pt x="71" y="173"/>
                            <a:pt x="75" y="176"/>
                            <a:pt x="79" y="178"/>
                          </a:cubicBezTo>
                          <a:cubicBezTo>
                            <a:pt x="80" y="179"/>
                            <a:pt x="82" y="181"/>
                            <a:pt x="83" y="181"/>
                          </a:cubicBezTo>
                          <a:cubicBezTo>
                            <a:pt x="85" y="182"/>
                            <a:pt x="86" y="183"/>
                            <a:pt x="87" y="184"/>
                          </a:cubicBezTo>
                          <a:cubicBezTo>
                            <a:pt x="89" y="185"/>
                            <a:pt x="90" y="186"/>
                            <a:pt x="91" y="187"/>
                          </a:cubicBezTo>
                          <a:cubicBezTo>
                            <a:pt x="92" y="188"/>
                            <a:pt x="92" y="188"/>
                            <a:pt x="93" y="189"/>
                          </a:cubicBezTo>
                          <a:cubicBezTo>
                            <a:pt x="94" y="190"/>
                            <a:pt x="95" y="191"/>
                            <a:pt x="95" y="192"/>
                          </a:cubicBezTo>
                          <a:cubicBezTo>
                            <a:pt x="96" y="193"/>
                            <a:pt x="96" y="194"/>
                            <a:pt x="97" y="195"/>
                          </a:cubicBezTo>
                          <a:cubicBezTo>
                            <a:pt x="97" y="196"/>
                            <a:pt x="98" y="197"/>
                            <a:pt x="98" y="198"/>
                          </a:cubicBezTo>
                          <a:cubicBezTo>
                            <a:pt x="98" y="199"/>
                            <a:pt x="98" y="200"/>
                            <a:pt x="98" y="201"/>
                          </a:cubicBezTo>
                          <a:cubicBezTo>
                            <a:pt x="98" y="202"/>
                            <a:pt x="98" y="203"/>
                            <a:pt x="98" y="204"/>
                          </a:cubicBezTo>
                          <a:cubicBezTo>
                            <a:pt x="98" y="205"/>
                            <a:pt x="98" y="206"/>
                            <a:pt x="97" y="207"/>
                          </a:cubicBezTo>
                          <a:cubicBezTo>
                            <a:pt x="97" y="207"/>
                            <a:pt x="97" y="208"/>
                            <a:pt x="96" y="209"/>
                          </a:cubicBezTo>
                          <a:cubicBezTo>
                            <a:pt x="96" y="209"/>
                            <a:pt x="95" y="210"/>
                            <a:pt x="95" y="211"/>
                          </a:cubicBezTo>
                          <a:cubicBezTo>
                            <a:pt x="94" y="211"/>
                            <a:pt x="93" y="212"/>
                            <a:pt x="92" y="213"/>
                          </a:cubicBezTo>
                          <a:cubicBezTo>
                            <a:pt x="92" y="213"/>
                            <a:pt x="91" y="214"/>
                            <a:pt x="90" y="214"/>
                          </a:cubicBezTo>
                          <a:cubicBezTo>
                            <a:pt x="89" y="214"/>
                            <a:pt x="88" y="214"/>
                            <a:pt x="86" y="215"/>
                          </a:cubicBezTo>
                          <a:cubicBezTo>
                            <a:pt x="85" y="215"/>
                            <a:pt x="84" y="215"/>
                            <a:pt x="83" y="215"/>
                          </a:cubicBezTo>
                          <a:cubicBezTo>
                            <a:pt x="80" y="215"/>
                            <a:pt x="78" y="214"/>
                            <a:pt x="75" y="214"/>
                          </a:cubicBezTo>
                          <a:cubicBezTo>
                            <a:pt x="73" y="213"/>
                            <a:pt x="71" y="212"/>
                            <a:pt x="68" y="211"/>
                          </a:cubicBezTo>
                          <a:cubicBezTo>
                            <a:pt x="66" y="209"/>
                            <a:pt x="64" y="208"/>
                            <a:pt x="62" y="206"/>
                          </a:cubicBezTo>
                          <a:cubicBezTo>
                            <a:pt x="60" y="204"/>
                            <a:pt x="58" y="202"/>
                            <a:pt x="56" y="200"/>
                          </a:cubicBezTo>
                          <a:cubicBezTo>
                            <a:pt x="56" y="230"/>
                            <a:pt x="56" y="230"/>
                            <a:pt x="56" y="230"/>
                          </a:cubicBezTo>
                          <a:cubicBezTo>
                            <a:pt x="57" y="231"/>
                            <a:pt x="59" y="232"/>
                            <a:pt x="61" y="233"/>
                          </a:cubicBezTo>
                          <a:cubicBezTo>
                            <a:pt x="63" y="234"/>
                            <a:pt x="65" y="235"/>
                            <a:pt x="67" y="236"/>
                          </a:cubicBezTo>
                          <a:cubicBezTo>
                            <a:pt x="70" y="237"/>
                            <a:pt x="72" y="237"/>
                            <a:pt x="74" y="238"/>
                          </a:cubicBezTo>
                          <a:cubicBezTo>
                            <a:pt x="77" y="238"/>
                            <a:pt x="79" y="239"/>
                            <a:pt x="82" y="239"/>
                          </a:cubicBezTo>
                          <a:cubicBezTo>
                            <a:pt x="86" y="239"/>
                            <a:pt x="89" y="239"/>
                            <a:pt x="92" y="239"/>
                          </a:cubicBezTo>
                          <a:cubicBezTo>
                            <a:pt x="96" y="238"/>
                            <a:pt x="99" y="238"/>
                            <a:pt x="101" y="237"/>
                          </a:cubicBezTo>
                          <a:cubicBezTo>
                            <a:pt x="104" y="236"/>
                            <a:pt x="107" y="235"/>
                            <a:pt x="109" y="233"/>
                          </a:cubicBezTo>
                          <a:cubicBezTo>
                            <a:pt x="111" y="231"/>
                            <a:pt x="113" y="230"/>
                            <a:pt x="115" y="227"/>
                          </a:cubicBezTo>
                          <a:cubicBezTo>
                            <a:pt x="117" y="226"/>
                            <a:pt x="118" y="224"/>
                            <a:pt x="119" y="222"/>
                          </a:cubicBezTo>
                          <a:cubicBezTo>
                            <a:pt x="120" y="220"/>
                            <a:pt x="121" y="218"/>
                            <a:pt x="122" y="215"/>
                          </a:cubicBezTo>
                          <a:cubicBezTo>
                            <a:pt x="123" y="213"/>
                            <a:pt x="123" y="210"/>
                            <a:pt x="124" y="208"/>
                          </a:cubicBezTo>
                          <a:cubicBezTo>
                            <a:pt x="124" y="205"/>
                            <a:pt x="124" y="202"/>
                            <a:pt x="124" y="199"/>
                          </a:cubicBezTo>
                          <a:cubicBezTo>
                            <a:pt x="124" y="197"/>
                            <a:pt x="124" y="194"/>
                            <a:pt x="124" y="192"/>
                          </a:cubicBezTo>
                          <a:cubicBezTo>
                            <a:pt x="124" y="190"/>
                            <a:pt x="123" y="188"/>
                            <a:pt x="122" y="186"/>
                          </a:cubicBezTo>
                          <a:cubicBezTo>
                            <a:pt x="122" y="183"/>
                            <a:pt x="121" y="181"/>
                            <a:pt x="120" y="179"/>
                          </a:cubicBezTo>
                          <a:cubicBezTo>
                            <a:pt x="119" y="178"/>
                            <a:pt x="118" y="176"/>
                            <a:pt x="117" y="174"/>
                          </a:cubicBezTo>
                          <a:cubicBezTo>
                            <a:pt x="116" y="173"/>
                            <a:pt x="114" y="171"/>
                            <a:pt x="113" y="170"/>
                          </a:cubicBezTo>
                          <a:cubicBezTo>
                            <a:pt x="112" y="168"/>
                            <a:pt x="110" y="167"/>
                            <a:pt x="108" y="165"/>
                          </a:cubicBezTo>
                          <a:cubicBezTo>
                            <a:pt x="106" y="164"/>
                            <a:pt x="105" y="162"/>
                            <a:pt x="102" y="161"/>
                          </a:cubicBezTo>
                          <a:cubicBezTo>
                            <a:pt x="100" y="160"/>
                            <a:pt x="98" y="158"/>
                            <a:pt x="96" y="157"/>
                          </a:cubicBezTo>
                          <a:cubicBezTo>
                            <a:pt x="94" y="156"/>
                            <a:pt x="93" y="155"/>
                            <a:pt x="91" y="154"/>
                          </a:cubicBezTo>
                          <a:cubicBezTo>
                            <a:pt x="90" y="153"/>
                            <a:pt x="89" y="152"/>
                            <a:pt x="88" y="151"/>
                          </a:cubicBezTo>
                          <a:cubicBezTo>
                            <a:pt x="87" y="151"/>
                            <a:pt x="86" y="150"/>
                            <a:pt x="85" y="149"/>
                          </a:cubicBezTo>
                          <a:cubicBezTo>
                            <a:pt x="84" y="148"/>
                            <a:pt x="83" y="148"/>
                            <a:pt x="83" y="147"/>
                          </a:cubicBezTo>
                          <a:cubicBezTo>
                            <a:pt x="82" y="146"/>
                            <a:pt x="82" y="145"/>
                            <a:pt x="81" y="145"/>
                          </a:cubicBezTo>
                          <a:cubicBezTo>
                            <a:pt x="81" y="144"/>
                            <a:pt x="81" y="143"/>
                            <a:pt x="80" y="142"/>
                          </a:cubicBezTo>
                          <a:cubicBezTo>
                            <a:pt x="80" y="141"/>
                            <a:pt x="80" y="140"/>
                            <a:pt x="80" y="139"/>
                          </a:cubicBezTo>
                          <a:cubicBezTo>
                            <a:pt x="79" y="138"/>
                            <a:pt x="79" y="137"/>
                            <a:pt x="79" y="136"/>
                          </a:cubicBezTo>
                          <a:cubicBezTo>
                            <a:pt x="79" y="135"/>
                            <a:pt x="79" y="134"/>
                            <a:pt x="80" y="133"/>
                          </a:cubicBezTo>
                          <a:cubicBezTo>
                            <a:pt x="80" y="132"/>
                            <a:pt x="80" y="131"/>
                            <a:pt x="80" y="131"/>
                          </a:cubicBezTo>
                          <a:cubicBezTo>
                            <a:pt x="81" y="130"/>
                            <a:pt x="81" y="129"/>
                            <a:pt x="82" y="128"/>
                          </a:cubicBezTo>
                          <a:cubicBezTo>
                            <a:pt x="82" y="127"/>
                            <a:pt x="83" y="127"/>
                            <a:pt x="83" y="126"/>
                          </a:cubicBezTo>
                          <a:cubicBezTo>
                            <a:pt x="84" y="125"/>
                            <a:pt x="85" y="125"/>
                            <a:pt x="86" y="124"/>
                          </a:cubicBezTo>
                          <a:cubicBezTo>
                            <a:pt x="86" y="124"/>
                            <a:pt x="87" y="123"/>
                            <a:pt x="88" y="123"/>
                          </a:cubicBezTo>
                          <a:cubicBezTo>
                            <a:pt x="89" y="123"/>
                            <a:pt x="90" y="122"/>
                            <a:pt x="91" y="122"/>
                          </a:cubicBezTo>
                          <a:cubicBezTo>
                            <a:pt x="92" y="122"/>
                            <a:pt x="93" y="122"/>
                            <a:pt x="94" y="122"/>
                          </a:cubicBezTo>
                          <a:cubicBezTo>
                            <a:pt x="96" y="122"/>
                            <a:pt x="99" y="122"/>
                            <a:pt x="101" y="122"/>
                          </a:cubicBezTo>
                          <a:cubicBezTo>
                            <a:pt x="103" y="122"/>
                            <a:pt x="105" y="123"/>
                            <a:pt x="107" y="124"/>
                          </a:cubicBezTo>
                          <a:cubicBezTo>
                            <a:pt x="110" y="124"/>
                            <a:pt x="112" y="125"/>
                            <a:pt x="114" y="126"/>
                          </a:cubicBezTo>
                          <a:cubicBezTo>
                            <a:pt x="116" y="128"/>
                            <a:pt x="118" y="129"/>
                            <a:pt x="119" y="131"/>
                          </a:cubicBezTo>
                          <a:cubicBezTo>
                            <a:pt x="119" y="101"/>
                            <a:pt x="119" y="101"/>
                            <a:pt x="119" y="101"/>
                          </a:cubicBezTo>
                          <a:cubicBezTo>
                            <a:pt x="118" y="100"/>
                            <a:pt x="116" y="100"/>
                            <a:pt x="114" y="99"/>
                          </a:cubicBezTo>
                          <a:cubicBezTo>
                            <a:pt x="112" y="99"/>
                            <a:pt x="110" y="98"/>
                            <a:pt x="107" y="98"/>
                          </a:cubicBezTo>
                          <a:cubicBezTo>
                            <a:pt x="105" y="98"/>
                            <a:pt x="103" y="97"/>
                            <a:pt x="100" y="97"/>
                          </a:cubicBezTo>
                          <a:cubicBezTo>
                            <a:pt x="98" y="97"/>
                            <a:pt x="95" y="97"/>
                            <a:pt x="93" y="98"/>
                          </a:cubicBezTo>
                          <a:moveTo>
                            <a:pt x="324" y="135"/>
                          </a:moveTo>
                          <a:cubicBezTo>
                            <a:pt x="322" y="135"/>
                            <a:pt x="320" y="135"/>
                            <a:pt x="318" y="136"/>
                          </a:cubicBezTo>
                          <a:cubicBezTo>
                            <a:pt x="309" y="113"/>
                            <a:pt x="292" y="95"/>
                            <a:pt x="270" y="86"/>
                          </a:cubicBezTo>
                          <a:cubicBezTo>
                            <a:pt x="270" y="84"/>
                            <a:pt x="270" y="82"/>
                            <a:pt x="270" y="80"/>
                          </a:cubicBezTo>
                          <a:cubicBezTo>
                            <a:pt x="270" y="61"/>
                            <a:pt x="256" y="47"/>
                            <a:pt x="238" y="47"/>
                          </a:cubicBezTo>
                          <a:cubicBezTo>
                            <a:pt x="229" y="47"/>
                            <a:pt x="221" y="50"/>
                            <a:pt x="215" y="57"/>
                          </a:cubicBezTo>
                          <a:cubicBezTo>
                            <a:pt x="215" y="103"/>
                            <a:pt x="215" y="103"/>
                            <a:pt x="215" y="103"/>
                          </a:cubicBezTo>
                          <a:cubicBezTo>
                            <a:pt x="221" y="109"/>
                            <a:pt x="229" y="113"/>
                            <a:pt x="238" y="113"/>
                          </a:cubicBezTo>
                          <a:cubicBezTo>
                            <a:pt x="248" y="113"/>
                            <a:pt x="256" y="109"/>
                            <a:pt x="262" y="102"/>
                          </a:cubicBezTo>
                          <a:cubicBezTo>
                            <a:pt x="281" y="109"/>
                            <a:pt x="295" y="125"/>
                            <a:pt x="302" y="144"/>
                          </a:cubicBezTo>
                          <a:cubicBezTo>
                            <a:pt x="296" y="150"/>
                            <a:pt x="292" y="159"/>
                            <a:pt x="292" y="168"/>
                          </a:cubicBezTo>
                          <a:cubicBezTo>
                            <a:pt x="292" y="178"/>
                            <a:pt x="296" y="187"/>
                            <a:pt x="302" y="193"/>
                          </a:cubicBezTo>
                          <a:cubicBezTo>
                            <a:pt x="295" y="212"/>
                            <a:pt x="281" y="227"/>
                            <a:pt x="262" y="235"/>
                          </a:cubicBezTo>
                          <a:cubicBezTo>
                            <a:pt x="256" y="228"/>
                            <a:pt x="247" y="224"/>
                            <a:pt x="238" y="224"/>
                          </a:cubicBezTo>
                          <a:cubicBezTo>
                            <a:pt x="229" y="224"/>
                            <a:pt x="221" y="228"/>
                            <a:pt x="215" y="234"/>
                          </a:cubicBezTo>
                          <a:cubicBezTo>
                            <a:pt x="215" y="280"/>
                            <a:pt x="215" y="280"/>
                            <a:pt x="215" y="280"/>
                          </a:cubicBezTo>
                          <a:cubicBezTo>
                            <a:pt x="221" y="286"/>
                            <a:pt x="229" y="290"/>
                            <a:pt x="238" y="290"/>
                          </a:cubicBezTo>
                          <a:cubicBezTo>
                            <a:pt x="256" y="290"/>
                            <a:pt x="270" y="275"/>
                            <a:pt x="270" y="257"/>
                          </a:cubicBezTo>
                          <a:cubicBezTo>
                            <a:pt x="270" y="255"/>
                            <a:pt x="270" y="253"/>
                            <a:pt x="270" y="251"/>
                          </a:cubicBezTo>
                          <a:cubicBezTo>
                            <a:pt x="292" y="241"/>
                            <a:pt x="309" y="224"/>
                            <a:pt x="318" y="201"/>
                          </a:cubicBezTo>
                          <a:cubicBezTo>
                            <a:pt x="320" y="201"/>
                            <a:pt x="322" y="202"/>
                            <a:pt x="324" y="202"/>
                          </a:cubicBezTo>
                          <a:cubicBezTo>
                            <a:pt x="342" y="202"/>
                            <a:pt x="356" y="187"/>
                            <a:pt x="356" y="168"/>
                          </a:cubicBezTo>
                          <a:cubicBezTo>
                            <a:pt x="356" y="150"/>
                            <a:pt x="342" y="135"/>
                            <a:pt x="324" y="135"/>
                          </a:cubicBezTo>
                          <a:close/>
                        </a:path>
                      </a:pathLst>
                    </a:custGeom>
                    <a:solidFill>
                      <a:schemeClr val="accent1"/>
                    </a:solidFill>
                    <a:ln>
                      <a:noFill/>
                    </a:ln>
                    <a:extLst/>
                  </p:spPr>
                  <p:txBody>
                    <a:bodyPr vert="horz" wrap="square" lIns="87853" tIns="43927" rIns="87853"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34">
                        <a:defRPr/>
                      </a:pPr>
                      <a:endParaRPr lang="en-US" sz="1729" kern="0">
                        <a:solidFill>
                          <a:srgbClr val="505050"/>
                        </a:solidFill>
                        <a:latin typeface="Segoe UI"/>
                      </a:endParaRPr>
                    </a:p>
                  </p:txBody>
                </p:sp>
                <p:pic>
                  <p:nvPicPr>
                    <p:cNvPr id="20" name="Picture 19"/>
                    <p:cNvPicPr>
                      <a:picLocks noChangeAspect="1"/>
                    </p:cNvPicPr>
                    <p:nvPr/>
                  </p:nvPicPr>
                  <p:blipFill>
                    <a:blip r:embed="rId3">
                      <a:duotone>
                        <a:schemeClr val="accent1">
                          <a:shade val="45000"/>
                          <a:satMod val="135000"/>
                        </a:schemeClr>
                        <a:prstClr val="white"/>
                      </a:duotone>
                    </a:blip>
                    <a:stretch>
                      <a:fillRect/>
                    </a:stretch>
                  </p:blipFill>
                  <p:spPr>
                    <a:xfrm>
                      <a:off x="8441012" y="5413979"/>
                      <a:ext cx="393511" cy="393511"/>
                    </a:xfrm>
                    <a:prstGeom prst="rect">
                      <a:avLst/>
                    </a:prstGeom>
                  </p:spPr>
                </p:pic>
                <p:grpSp>
                  <p:nvGrpSpPr>
                    <p:cNvPr id="24" name="Group 23"/>
                    <p:cNvGrpSpPr/>
                    <p:nvPr/>
                  </p:nvGrpSpPr>
                  <p:grpSpPr>
                    <a:xfrm>
                      <a:off x="9478961" y="5321300"/>
                      <a:ext cx="2320482" cy="959805"/>
                      <a:chOff x="9418637" y="4908550"/>
                      <a:chExt cx="2320482" cy="959805"/>
                    </a:xfrm>
                  </p:grpSpPr>
                  <p:pic>
                    <p:nvPicPr>
                      <p:cNvPr id="28" name="Picture 27"/>
                      <p:cNvPicPr>
                        <a:picLocks noChangeAspect="1"/>
                      </p:cNvPicPr>
                      <p:nvPr/>
                    </p:nvPicPr>
                    <p:blipFill>
                      <a:blip r:embed="rId4"/>
                      <a:stretch>
                        <a:fillRect/>
                      </a:stretch>
                    </p:blipFill>
                    <p:spPr>
                      <a:xfrm>
                        <a:off x="9535057" y="4999293"/>
                        <a:ext cx="437706" cy="223128"/>
                      </a:xfrm>
                      <a:prstGeom prst="rect">
                        <a:avLst/>
                      </a:prstGeom>
                    </p:spPr>
                  </p:pic>
                  <p:pic>
                    <p:nvPicPr>
                      <p:cNvPr id="29" name="Picture 28"/>
                      <p:cNvPicPr>
                        <a:picLocks noChangeAspect="1"/>
                      </p:cNvPicPr>
                      <p:nvPr/>
                    </p:nvPicPr>
                    <p:blipFill>
                      <a:blip r:embed="rId5">
                        <a:duotone>
                          <a:schemeClr val="accent1">
                            <a:shade val="45000"/>
                            <a:satMod val="135000"/>
                          </a:schemeClr>
                          <a:prstClr val="white"/>
                        </a:duotone>
                      </a:blip>
                      <a:stretch>
                        <a:fillRect/>
                      </a:stretch>
                    </p:blipFill>
                    <p:spPr>
                      <a:xfrm>
                        <a:off x="11109423" y="5659020"/>
                        <a:ext cx="583656" cy="82751"/>
                      </a:xfrm>
                      <a:prstGeom prst="rect">
                        <a:avLst/>
                      </a:prstGeom>
                    </p:spPr>
                  </p:pic>
                  <p:pic>
                    <p:nvPicPr>
                      <p:cNvPr id="30" name="Picture 29"/>
                      <p:cNvPicPr>
                        <a:picLocks noChangeAspect="1"/>
                      </p:cNvPicPr>
                      <p:nvPr/>
                    </p:nvPicPr>
                    <p:blipFill>
                      <a:blip r:embed="rId6"/>
                      <a:stretch>
                        <a:fillRect/>
                      </a:stretch>
                    </p:blipFill>
                    <p:spPr>
                      <a:xfrm>
                        <a:off x="9536698" y="5636481"/>
                        <a:ext cx="597320" cy="150544"/>
                      </a:xfrm>
                      <a:prstGeom prst="rect">
                        <a:avLst/>
                      </a:prstGeom>
                    </p:spPr>
                  </p:pic>
                  <p:pic>
                    <p:nvPicPr>
                      <p:cNvPr id="31" name="Picture 30"/>
                      <p:cNvPicPr>
                        <a:picLocks noChangeAspect="1"/>
                      </p:cNvPicPr>
                      <p:nvPr/>
                    </p:nvPicPr>
                    <p:blipFill>
                      <a:blip r:embed="rId7"/>
                      <a:stretch>
                        <a:fillRect/>
                      </a:stretch>
                    </p:blipFill>
                    <p:spPr>
                      <a:xfrm>
                        <a:off x="11096024" y="5079455"/>
                        <a:ext cx="603851" cy="93762"/>
                      </a:xfrm>
                      <a:prstGeom prst="rect">
                        <a:avLst/>
                      </a:prstGeom>
                    </p:spPr>
                  </p:pic>
                  <p:grpSp>
                    <p:nvGrpSpPr>
                      <p:cNvPr id="32" name="Group 31"/>
                      <p:cNvGrpSpPr/>
                      <p:nvPr/>
                    </p:nvGrpSpPr>
                    <p:grpSpPr>
                      <a:xfrm>
                        <a:off x="10176085" y="5139169"/>
                        <a:ext cx="200019" cy="539806"/>
                        <a:chOff x="7258847" y="5219926"/>
                        <a:chExt cx="665292" cy="979277"/>
                      </a:xfrm>
                    </p:grpSpPr>
                    <p:cxnSp>
                      <p:nvCxnSpPr>
                        <p:cNvPr id="38" name="Straight Connector 37"/>
                        <p:cNvCxnSpPr/>
                        <p:nvPr/>
                      </p:nvCxnSpPr>
                      <p:spPr>
                        <a:xfrm>
                          <a:off x="7258847" y="5219926"/>
                          <a:ext cx="665292" cy="334736"/>
                        </a:xfrm>
                        <a:prstGeom prst="line">
                          <a:avLst/>
                        </a:prstGeom>
                        <a:ln w="317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7305696" y="5877384"/>
                          <a:ext cx="616122" cy="321819"/>
                        </a:xfrm>
                        <a:prstGeom prst="line">
                          <a:avLst/>
                        </a:prstGeom>
                        <a:ln w="317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3" name="Rectangle 32"/>
                      <p:cNvSpPr/>
                      <p:nvPr/>
                    </p:nvSpPr>
                    <p:spPr bwMode="auto">
                      <a:xfrm>
                        <a:off x="9418637" y="4908550"/>
                        <a:ext cx="2320482" cy="959805"/>
                      </a:xfrm>
                      <a:prstGeom prst="rect">
                        <a:avLst/>
                      </a:prstGeom>
                      <a:noFill/>
                      <a:ln w="22225">
                        <a:solidFill>
                          <a:schemeClr val="tx1">
                            <a:lumMod val="40000"/>
                            <a:lumOff val="6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1" tIns="143385" rIns="179231" bIns="143385" numCol="1" spcCol="0" rtlCol="0" fromWordArt="0" anchor="t" anchorCtr="0" forceAA="0" compatLnSpc="1">
                        <a:prstTxWarp prst="textNoShape">
                          <a:avLst/>
                        </a:prstTxWarp>
                        <a:noAutofit/>
                      </a:bodyPr>
                      <a:lstStyle/>
                      <a:p>
                        <a:pPr algn="ctr" defTabSz="913878"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Freeform 5"/>
                      <p:cNvSpPr>
                        <a:spLocks noChangeAspect="1" noEditPoints="1"/>
                      </p:cNvSpPr>
                      <p:nvPr/>
                    </p:nvSpPr>
                    <p:spPr bwMode="auto">
                      <a:xfrm>
                        <a:off x="10517646" y="5100421"/>
                        <a:ext cx="192210" cy="359682"/>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accent1"/>
                      </a:solidFill>
                      <a:ln w="2540">
                        <a:noFill/>
                      </a:ln>
                    </p:spPr>
                    <p:txBody>
                      <a:bodyPr vert="horz" wrap="square" lIns="89616" tIns="44807" rIns="89616" bIns="44807" numCol="1" anchor="t" anchorCtr="0" compatLnSpc="1">
                        <a:prstTxWarp prst="textNoShape">
                          <a:avLst/>
                        </a:prstTxWarp>
                      </a:bodyPr>
                      <a:lstStyle/>
                      <a:p>
                        <a:pPr defTabSz="914143">
                          <a:defRPr/>
                        </a:pPr>
                        <a:endParaRPr lang="en-US" sz="1766" kern="0">
                          <a:solidFill>
                            <a:srgbClr val="505050"/>
                          </a:solidFill>
                          <a:latin typeface="Segoe UI"/>
                        </a:endParaRPr>
                      </a:p>
                    </p:txBody>
                  </p:sp>
                  <p:grpSp>
                    <p:nvGrpSpPr>
                      <p:cNvPr id="35" name="Group 34"/>
                      <p:cNvGrpSpPr/>
                      <p:nvPr/>
                    </p:nvGrpSpPr>
                    <p:grpSpPr>
                      <a:xfrm flipH="1">
                        <a:off x="10835114" y="5139169"/>
                        <a:ext cx="200019" cy="539806"/>
                        <a:chOff x="7367040" y="5219926"/>
                        <a:chExt cx="665292" cy="979277"/>
                      </a:xfrm>
                    </p:grpSpPr>
                    <p:cxnSp>
                      <p:nvCxnSpPr>
                        <p:cNvPr id="36" name="Straight Connector 35"/>
                        <p:cNvCxnSpPr/>
                        <p:nvPr/>
                      </p:nvCxnSpPr>
                      <p:spPr>
                        <a:xfrm>
                          <a:off x="7367040" y="5219926"/>
                          <a:ext cx="665292" cy="334736"/>
                        </a:xfrm>
                        <a:prstGeom prst="line">
                          <a:avLst/>
                        </a:prstGeom>
                        <a:ln w="317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7413885" y="5877384"/>
                          <a:ext cx="616122" cy="321819"/>
                        </a:xfrm>
                        <a:prstGeom prst="line">
                          <a:avLst/>
                        </a:prstGeom>
                        <a:ln w="317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pic>
                <p:nvPicPr>
                  <p:cNvPr id="166" name="Picture 165"/>
                  <p:cNvPicPr>
                    <a:picLocks noChangeAspect="1"/>
                  </p:cNvPicPr>
                  <p:nvPr/>
                </p:nvPicPr>
                <p:blipFill>
                  <a:blip r:embed="rId8"/>
                  <a:stretch>
                    <a:fillRect/>
                  </a:stretch>
                </p:blipFill>
                <p:spPr>
                  <a:xfrm>
                    <a:off x="7361237" y="5707062"/>
                    <a:ext cx="484512" cy="484512"/>
                  </a:xfrm>
                  <a:prstGeom prst="rect">
                    <a:avLst/>
                  </a:prstGeom>
                </p:spPr>
              </p:pic>
            </p:grpSp>
          </p:grpSp>
        </p:grpSp>
      </p:grpSp>
      <p:grpSp>
        <p:nvGrpSpPr>
          <p:cNvPr id="157" name="Group 156"/>
          <p:cNvGrpSpPr/>
          <p:nvPr/>
        </p:nvGrpSpPr>
        <p:grpSpPr>
          <a:xfrm>
            <a:off x="6532974" y="956537"/>
            <a:ext cx="1447493" cy="2341919"/>
            <a:chOff x="6482027" y="881592"/>
            <a:chExt cx="1528456" cy="2684511"/>
          </a:xfrm>
        </p:grpSpPr>
        <p:cxnSp>
          <p:nvCxnSpPr>
            <p:cNvPr id="138" name="Straight Connector 137"/>
            <p:cNvCxnSpPr/>
            <p:nvPr/>
          </p:nvCxnSpPr>
          <p:spPr>
            <a:xfrm flipV="1">
              <a:off x="7245322" y="881592"/>
              <a:ext cx="15216" cy="2684511"/>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H="1">
              <a:off x="6496361" y="881592"/>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H="1">
              <a:off x="6496361" y="1776428"/>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flipH="1">
              <a:off x="6482028" y="2671263"/>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H="1">
              <a:off x="6482027" y="3566099"/>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H="1">
              <a:off x="7241366" y="2209075"/>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p:nvSpPr>
        <p:spPr>
          <a:xfrm>
            <a:off x="4899979" y="2273343"/>
            <a:ext cx="1772586" cy="483082"/>
          </a:xfrm>
          <a:prstGeom prst="rect">
            <a:avLst/>
          </a:prstGeom>
          <a:noFill/>
        </p:spPr>
        <p:txBody>
          <a:bodyPr wrap="none" lIns="179231" tIns="143385" rIns="179231" bIns="143385" rtlCol="0">
            <a:spAutoFit/>
          </a:bodyPr>
          <a:lstStyle/>
          <a:p>
            <a:pPr algn="r" defTabSz="896167">
              <a:lnSpc>
                <a:spcPct val="90000"/>
              </a:lnSpc>
              <a:spcAft>
                <a:spcPts val="588"/>
              </a:spcAft>
              <a:defRPr/>
            </a:pPr>
            <a:r>
              <a:rPr lang="en-US" sz="1370" kern="0">
                <a:gradFill>
                  <a:gsLst>
                    <a:gs pos="2917">
                      <a:srgbClr val="D2D2D2">
                        <a:lumMod val="50000"/>
                      </a:srgbClr>
                    </a:gs>
                    <a:gs pos="30000">
                      <a:srgbClr val="D2D2D2">
                        <a:lumMod val="50000"/>
                      </a:srgbClr>
                    </a:gs>
                  </a:gsLst>
                  <a:lin ang="5400000" scaled="0"/>
                </a:gradFill>
                <a:latin typeface="Segoe UI"/>
              </a:rPr>
              <a:t>Cognitive services</a:t>
            </a:r>
          </a:p>
        </p:txBody>
      </p:sp>
      <p:pic>
        <p:nvPicPr>
          <p:cNvPr id="58" name="Picture 57"/>
          <p:cNvPicPr>
            <a:picLocks noChangeAspect="1"/>
          </p:cNvPicPr>
          <p:nvPr/>
        </p:nvPicPr>
        <p:blipFill>
          <a:blip r:embed="rId9"/>
          <a:stretch>
            <a:fillRect/>
          </a:stretch>
        </p:blipFill>
        <p:spPr>
          <a:xfrm>
            <a:off x="4549295" y="2272142"/>
            <a:ext cx="506000" cy="485653"/>
          </a:xfrm>
          <a:prstGeom prst="rect">
            <a:avLst/>
          </a:prstGeom>
        </p:spPr>
      </p:pic>
      <p:sp>
        <p:nvSpPr>
          <p:cNvPr id="60" name="TextBox 59"/>
          <p:cNvSpPr txBox="1"/>
          <p:nvPr/>
        </p:nvSpPr>
        <p:spPr>
          <a:xfrm>
            <a:off x="5273169" y="1650183"/>
            <a:ext cx="1209007" cy="189732"/>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algn="r" defTabSz="1218776">
              <a:spcAft>
                <a:spcPts val="800"/>
              </a:spcAft>
              <a:defRPr/>
            </a:pPr>
            <a:r>
              <a:rPr lang="en-US" sz="1370">
                <a:gradFill>
                  <a:gsLst>
                    <a:gs pos="2917">
                      <a:srgbClr val="D2D2D2">
                        <a:lumMod val="50000"/>
                      </a:srgbClr>
                    </a:gs>
                    <a:gs pos="30000">
                      <a:srgbClr val="D2D2D2">
                        <a:lumMod val="50000"/>
                      </a:srgbClr>
                    </a:gs>
                  </a:gsLst>
                  <a:lin ang="5400000" scaled="0"/>
                </a:gradFill>
                <a:latin typeface="Segoe UI"/>
              </a:rPr>
              <a:t>Service bus</a:t>
            </a:r>
          </a:p>
        </p:txBody>
      </p:sp>
      <p:sp>
        <p:nvSpPr>
          <p:cNvPr id="61" name="TextBox 60"/>
          <p:cNvSpPr txBox="1"/>
          <p:nvPr/>
        </p:nvSpPr>
        <p:spPr>
          <a:xfrm>
            <a:off x="5102059" y="3171024"/>
            <a:ext cx="1380116" cy="189732"/>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algn="r" defTabSz="1218776">
              <a:spcAft>
                <a:spcPts val="800"/>
              </a:spcAft>
              <a:defRPr/>
            </a:pPr>
            <a:r>
              <a:rPr lang="en-US" sz="1370">
                <a:gradFill>
                  <a:gsLst>
                    <a:gs pos="2917">
                      <a:srgbClr val="D2D2D2">
                        <a:lumMod val="50000"/>
                      </a:srgbClr>
                    </a:gs>
                    <a:gs pos="30000">
                      <a:srgbClr val="D2D2D2">
                        <a:lumMod val="50000"/>
                      </a:srgbClr>
                    </a:gs>
                  </a:gsLst>
                  <a:lin ang="5400000" scaled="0"/>
                </a:gradFill>
                <a:latin typeface="Segoe UI"/>
              </a:rPr>
              <a:t>Machine learning </a:t>
            </a:r>
          </a:p>
        </p:txBody>
      </p:sp>
      <p:pic>
        <p:nvPicPr>
          <p:cNvPr id="63" name="Picture 62"/>
          <p:cNvPicPr>
            <a:picLocks noChangeAspect="1"/>
          </p:cNvPicPr>
          <p:nvPr/>
        </p:nvPicPr>
        <p:blipFill>
          <a:blip r:embed="rId10"/>
          <a:stretch>
            <a:fillRect/>
          </a:stretch>
        </p:blipFill>
        <p:spPr>
          <a:xfrm>
            <a:off x="4748032" y="3086712"/>
            <a:ext cx="362701" cy="334111"/>
          </a:xfrm>
          <a:prstGeom prst="rect">
            <a:avLst/>
          </a:prstGeom>
        </p:spPr>
      </p:pic>
      <p:sp>
        <p:nvSpPr>
          <p:cNvPr id="142" name="Rectangle 141"/>
          <p:cNvSpPr/>
          <p:nvPr/>
        </p:nvSpPr>
        <p:spPr bwMode="auto">
          <a:xfrm>
            <a:off x="4899010" y="884674"/>
            <a:ext cx="1583165" cy="189732"/>
          </a:xfrm>
          <a:prstGeom prst="rect">
            <a:avLst/>
          </a:prstGeom>
          <a:noFill/>
          <a:ln w="130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defTabSz="913702" fontAlgn="base">
              <a:lnSpc>
                <a:spcPct val="90000"/>
              </a:lnSpc>
              <a:spcBef>
                <a:spcPct val="0"/>
              </a:spcBef>
              <a:spcAft>
                <a:spcPct val="0"/>
              </a:spcAft>
              <a:defRPr/>
            </a:pPr>
            <a:r>
              <a:rPr lang="en-US" sz="1370" kern="0">
                <a:gradFill>
                  <a:gsLst>
                    <a:gs pos="2917">
                      <a:srgbClr val="D2D2D2">
                        <a:lumMod val="50000"/>
                      </a:srgbClr>
                    </a:gs>
                    <a:gs pos="30000">
                      <a:srgbClr val="D2D2D2">
                        <a:lumMod val="50000"/>
                      </a:srgbClr>
                    </a:gs>
                  </a:gsLst>
                  <a:lin ang="5400000" scaled="0"/>
                </a:gradFill>
                <a:latin typeface="Segoe UI"/>
              </a:rPr>
              <a:t>Azure Functions</a:t>
            </a:r>
          </a:p>
        </p:txBody>
      </p:sp>
      <p:pic>
        <p:nvPicPr>
          <p:cNvPr id="75" name="Picture 74"/>
          <p:cNvPicPr>
            <a:picLocks noChangeAspect="1"/>
          </p:cNvPicPr>
          <p:nvPr/>
        </p:nvPicPr>
        <p:blipFill>
          <a:blip r:embed="rId11"/>
          <a:stretch>
            <a:fillRect/>
          </a:stretch>
        </p:blipFill>
        <p:spPr>
          <a:xfrm>
            <a:off x="5252586" y="1593188"/>
            <a:ext cx="306467" cy="282310"/>
          </a:xfrm>
          <a:prstGeom prst="rect">
            <a:avLst/>
          </a:prstGeom>
        </p:spPr>
      </p:pic>
      <p:grpSp>
        <p:nvGrpSpPr>
          <p:cNvPr id="169" name="Group 168"/>
          <p:cNvGrpSpPr/>
          <p:nvPr/>
        </p:nvGrpSpPr>
        <p:grpSpPr>
          <a:xfrm>
            <a:off x="10342562" y="706969"/>
            <a:ext cx="1371298" cy="1224060"/>
            <a:chOff x="10693372" y="1242777"/>
            <a:chExt cx="1448001" cy="1403125"/>
          </a:xfrm>
        </p:grpSpPr>
        <p:pic>
          <p:nvPicPr>
            <p:cNvPr id="64" name="Picture 63"/>
            <p:cNvPicPr>
              <a:picLocks noChangeAspect="1"/>
            </p:cNvPicPr>
            <p:nvPr/>
          </p:nvPicPr>
          <p:blipFill rotWithShape="1">
            <a:blip r:embed="rId12">
              <a:duotone>
                <a:schemeClr val="accent1">
                  <a:shade val="45000"/>
                  <a:satMod val="135000"/>
                </a:schemeClr>
                <a:prstClr val="white"/>
              </a:duotone>
              <a:extLst>
                <a:ext uri="{BEBA8EAE-BF5A-486C-A8C5-ECC9F3942E4B}">
                  <a14:imgProps xmlns:a14="http://schemas.microsoft.com/office/drawing/2010/main">
                    <a14:imgLayer r:embed="rId13">
                      <a14:imgEffect>
                        <a14:colorTemperature colorTemp="7200"/>
                      </a14:imgEffect>
                      <a14:imgEffect>
                        <a14:saturation sat="234000"/>
                      </a14:imgEffect>
                    </a14:imgLayer>
                  </a14:imgProps>
                </a:ext>
              </a:extLst>
            </a:blip>
            <a:srcRect t="24251" b="26614"/>
            <a:stretch/>
          </p:blipFill>
          <p:spPr>
            <a:xfrm>
              <a:off x="10693372" y="2182142"/>
              <a:ext cx="1448001" cy="463760"/>
            </a:xfrm>
            <a:prstGeom prst="rect">
              <a:avLst/>
            </a:prstGeom>
            <a:noFill/>
          </p:spPr>
        </p:pic>
        <p:pic>
          <p:nvPicPr>
            <p:cNvPr id="168" name="Picture 167"/>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0808416" y="1242777"/>
              <a:ext cx="673820" cy="673820"/>
            </a:xfrm>
            <a:prstGeom prst="rect">
              <a:avLst/>
            </a:prstGeom>
          </p:spPr>
        </p:pic>
      </p:grpSp>
      <p:grpSp>
        <p:nvGrpSpPr>
          <p:cNvPr id="6" name="Group 5"/>
          <p:cNvGrpSpPr/>
          <p:nvPr/>
        </p:nvGrpSpPr>
        <p:grpSpPr>
          <a:xfrm>
            <a:off x="7818489" y="1823804"/>
            <a:ext cx="1237065" cy="964908"/>
            <a:chOff x="7884215" y="1622064"/>
            <a:chExt cx="1280400" cy="1084166"/>
          </a:xfrm>
        </p:grpSpPr>
        <p:sp>
          <p:nvSpPr>
            <p:cNvPr id="41" name="TextBox 40"/>
            <p:cNvSpPr txBox="1"/>
            <p:nvPr/>
          </p:nvSpPr>
          <p:spPr>
            <a:xfrm>
              <a:off x="7884215" y="2163329"/>
              <a:ext cx="1280400" cy="542901"/>
            </a:xfrm>
            <a:prstGeom prst="rect">
              <a:avLst/>
            </a:prstGeom>
            <a:noFill/>
          </p:spPr>
          <p:txBody>
            <a:bodyPr wrap="none" lIns="179231" tIns="143385" rIns="179231" bIns="143385" rtlCol="0">
              <a:spAutoFit/>
            </a:bodyPr>
            <a:lstStyle/>
            <a:p>
              <a:pPr defTabSz="896167">
                <a:lnSpc>
                  <a:spcPct val="90000"/>
                </a:lnSpc>
                <a:spcAft>
                  <a:spcPts val="588"/>
                </a:spcAft>
                <a:defRPr/>
              </a:pPr>
              <a:r>
                <a:rPr lang="en-US" sz="1370" kern="0">
                  <a:gradFill>
                    <a:gsLst>
                      <a:gs pos="2917">
                        <a:srgbClr val="D2D2D2">
                          <a:lumMod val="50000"/>
                        </a:srgbClr>
                      </a:gs>
                      <a:gs pos="30000">
                        <a:srgbClr val="D2D2D2">
                          <a:lumMod val="50000"/>
                        </a:srgbClr>
                      </a:gs>
                    </a:gsLst>
                    <a:lin ang="5400000" scaled="0"/>
                  </a:gradFill>
                  <a:latin typeface="Segoe UI"/>
                </a:rPr>
                <a:t>Logic Apps</a:t>
              </a:r>
            </a:p>
          </p:txBody>
        </p:sp>
        <p:pic>
          <p:nvPicPr>
            <p:cNvPr id="8" name="Picture 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189160" y="1622064"/>
              <a:ext cx="618831" cy="618831"/>
            </a:xfrm>
            <a:prstGeom prst="rect">
              <a:avLst/>
            </a:prstGeom>
          </p:spPr>
        </p:pic>
      </p:grpSp>
      <p:pic>
        <p:nvPicPr>
          <p:cNvPr id="1028" name="Picture 4" descr="Image result for docusign logo"/>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b="22366"/>
          <a:stretch/>
        </p:blipFill>
        <p:spPr bwMode="auto">
          <a:xfrm>
            <a:off x="10360473" y="3090663"/>
            <a:ext cx="1452545" cy="396679"/>
          </a:xfrm>
          <a:prstGeom prst="rect">
            <a:avLst/>
          </a:prstGeom>
          <a:noFill/>
          <a:extLst>
            <a:ext uri="{909E8E84-426E-40DD-AFC4-6F175D3DCCD1}">
              <a14:hiddenFill xmlns:a14="http://schemas.microsoft.com/office/drawing/2010/main">
                <a:solidFill>
                  <a:srgbClr val="FFFFFF"/>
                </a:solidFill>
              </a14:hiddenFill>
            </a:ext>
          </a:extLst>
        </p:spPr>
      </p:pic>
      <p:grpSp>
        <p:nvGrpSpPr>
          <p:cNvPr id="80" name="Group 79"/>
          <p:cNvGrpSpPr/>
          <p:nvPr/>
        </p:nvGrpSpPr>
        <p:grpSpPr>
          <a:xfrm flipH="1">
            <a:off x="8819234" y="956537"/>
            <a:ext cx="1447493" cy="2341919"/>
            <a:chOff x="6482027" y="881592"/>
            <a:chExt cx="1528456" cy="2684511"/>
          </a:xfrm>
        </p:grpSpPr>
        <p:cxnSp>
          <p:nvCxnSpPr>
            <p:cNvPr id="81" name="Straight Connector 80"/>
            <p:cNvCxnSpPr/>
            <p:nvPr/>
          </p:nvCxnSpPr>
          <p:spPr>
            <a:xfrm flipV="1">
              <a:off x="7245322" y="881592"/>
              <a:ext cx="15216" cy="2684511"/>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6496361" y="881592"/>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6496361" y="1776428"/>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6482028" y="2671263"/>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6482027" y="3566099"/>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a:off x="7241366" y="2209075"/>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DD6D2618-3F98-4E7F-8D38-B2D63C32E723}"/>
              </a:ext>
            </a:extLst>
          </p:cNvPr>
          <p:cNvPicPr>
            <a:picLocks noChangeAspect="1"/>
          </p:cNvPicPr>
          <p:nvPr/>
        </p:nvPicPr>
        <p:blipFill>
          <a:blip r:embed="rId17"/>
          <a:stretch>
            <a:fillRect/>
          </a:stretch>
        </p:blipFill>
        <p:spPr>
          <a:xfrm>
            <a:off x="10345394" y="2210096"/>
            <a:ext cx="1129079" cy="644503"/>
          </a:xfrm>
          <a:prstGeom prst="rect">
            <a:avLst/>
          </a:prstGeom>
        </p:spPr>
      </p:pic>
      <p:pic>
        <p:nvPicPr>
          <p:cNvPr id="5" name="Picture 4">
            <a:extLst>
              <a:ext uri="{FF2B5EF4-FFF2-40B4-BE49-F238E27FC236}">
                <a16:creationId xmlns:a16="http://schemas.microsoft.com/office/drawing/2014/main" id="{D1900456-8116-48F1-80C6-F76E3DE48CEF}"/>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53306" t="14008" b="11601"/>
          <a:stretch/>
        </p:blipFill>
        <p:spPr>
          <a:xfrm>
            <a:off x="4673426" y="719597"/>
            <a:ext cx="529266" cy="473880"/>
          </a:xfrm>
          <a:prstGeom prst="rect">
            <a:avLst/>
          </a:prstGeom>
        </p:spPr>
      </p:pic>
    </p:spTree>
    <p:extLst>
      <p:ext uri="{BB962C8B-B14F-4D97-AF65-F5344CB8AC3E}">
        <p14:creationId xmlns:p14="http://schemas.microsoft.com/office/powerpoint/2010/main" val="3266221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2BF5F-8ABF-4328-8109-F487A2669B1D}"/>
              </a:ext>
            </a:extLst>
          </p:cNvPr>
          <p:cNvSpPr>
            <a:spLocks noGrp="1"/>
          </p:cNvSpPr>
          <p:nvPr>
            <p:ph type="title"/>
          </p:nvPr>
        </p:nvSpPr>
        <p:spPr>
          <a:xfrm>
            <a:off x="194537" y="467974"/>
            <a:ext cx="4795873" cy="832764"/>
          </a:xfrm>
        </p:spPr>
        <p:txBody>
          <a:bodyPr/>
          <a:lstStyle/>
          <a:p>
            <a:r>
              <a:rPr lang="en-US"/>
              <a:t>Run Once Jobs</a:t>
            </a:r>
          </a:p>
        </p:txBody>
      </p:sp>
      <p:sp>
        <p:nvSpPr>
          <p:cNvPr id="7" name="Rectangle 6">
            <a:extLst>
              <a:ext uri="{FF2B5EF4-FFF2-40B4-BE49-F238E27FC236}">
                <a16:creationId xmlns:a16="http://schemas.microsoft.com/office/drawing/2014/main" id="{FFAA865B-6650-4FB3-916C-B7FC473F7B46}"/>
              </a:ext>
            </a:extLst>
          </p:cNvPr>
          <p:cNvSpPr/>
          <p:nvPr/>
        </p:nvSpPr>
        <p:spPr>
          <a:xfrm>
            <a:off x="343941" y="1629881"/>
            <a:ext cx="4855634" cy="3892270"/>
          </a:xfrm>
          <a:prstGeom prst="rect">
            <a:avLst/>
          </a:prstGeom>
        </p:spPr>
        <p:txBody>
          <a:bodyPr wrap="square">
            <a:spAutoFit/>
          </a:bodyPr>
          <a:lstStyle/>
          <a:p>
            <a:r>
              <a:rPr lang="en-US" sz="3529"/>
              <a:t>Request trigger</a:t>
            </a:r>
          </a:p>
          <a:p>
            <a:pPr lvl="1"/>
            <a:r>
              <a:rPr lang="en-US" sz="3529"/>
              <a:t>Start time input</a:t>
            </a:r>
          </a:p>
          <a:p>
            <a:endParaRPr lang="en-US" sz="3529"/>
          </a:p>
          <a:p>
            <a:r>
              <a:rPr lang="en-US" sz="3529"/>
              <a:t>Delay Until (start time)</a:t>
            </a:r>
          </a:p>
          <a:p>
            <a:endParaRPr lang="en-US" sz="3529"/>
          </a:p>
          <a:p>
            <a:r>
              <a:rPr lang="en-US" sz="3529"/>
              <a:t>Instantiate millions of scheduled jobs</a:t>
            </a:r>
          </a:p>
        </p:txBody>
      </p:sp>
      <p:pic>
        <p:nvPicPr>
          <p:cNvPr id="3" name="Picture 2">
            <a:extLst>
              <a:ext uri="{FF2B5EF4-FFF2-40B4-BE49-F238E27FC236}">
                <a16:creationId xmlns:a16="http://schemas.microsoft.com/office/drawing/2014/main" id="{09355AC7-D478-4131-9E73-F78A8357ABCA}"/>
              </a:ext>
            </a:extLst>
          </p:cNvPr>
          <p:cNvPicPr>
            <a:picLocks noChangeAspect="1"/>
          </p:cNvPicPr>
          <p:nvPr/>
        </p:nvPicPr>
        <p:blipFill>
          <a:blip r:embed="rId3"/>
          <a:stretch>
            <a:fillRect/>
          </a:stretch>
        </p:blipFill>
        <p:spPr>
          <a:xfrm>
            <a:off x="6057876" y="467974"/>
            <a:ext cx="5815389" cy="5650301"/>
          </a:xfrm>
          <a:prstGeom prst="rect">
            <a:avLst/>
          </a:prstGeom>
        </p:spPr>
      </p:pic>
    </p:spTree>
    <p:extLst>
      <p:ext uri="{BB962C8B-B14F-4D97-AF65-F5344CB8AC3E}">
        <p14:creationId xmlns:p14="http://schemas.microsoft.com/office/powerpoint/2010/main" val="126068790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73F7A3-0C96-4B4A-ADF8-53BE64771FF2}"/>
              </a:ext>
            </a:extLst>
          </p:cNvPr>
          <p:cNvSpPr>
            <a:spLocks noGrp="1"/>
          </p:cNvSpPr>
          <p:nvPr>
            <p:ph type="title"/>
          </p:nvPr>
        </p:nvSpPr>
        <p:spPr/>
        <p:txBody>
          <a:bodyPr/>
          <a:lstStyle/>
          <a:p>
            <a:r>
              <a:rPr lang="en-US" dirty="0" err="1"/>
              <a:t>Demolar</a:t>
            </a:r>
            <a:endParaRPr lang="en-US" dirty="0"/>
          </a:p>
        </p:txBody>
      </p:sp>
    </p:spTree>
    <p:extLst>
      <p:ext uri="{BB962C8B-B14F-4D97-AF65-F5344CB8AC3E}">
        <p14:creationId xmlns:p14="http://schemas.microsoft.com/office/powerpoint/2010/main" val="388289196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FAFA1737-3B01-4150-85AE-EFA72CFD54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3918289" cy="6858000"/>
          </a:xfrm>
          <a:prstGeom prst="rect">
            <a:avLst/>
          </a:prstGeom>
        </p:spPr>
      </p:pic>
    </p:spTree>
    <p:extLst>
      <p:ext uri="{BB962C8B-B14F-4D97-AF65-F5344CB8AC3E}">
        <p14:creationId xmlns:p14="http://schemas.microsoft.com/office/powerpoint/2010/main" val="173892186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0582D077-50D0-46BD-B17E-5ED7163DFB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4459876" cy="6858000"/>
          </a:xfrm>
          <a:prstGeom prst="rect">
            <a:avLst/>
          </a:prstGeom>
        </p:spPr>
      </p:pic>
    </p:spTree>
    <p:extLst>
      <p:ext uri="{BB962C8B-B14F-4D97-AF65-F5344CB8AC3E}">
        <p14:creationId xmlns:p14="http://schemas.microsoft.com/office/powerpoint/2010/main" val="148991183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3089211" y="2585886"/>
            <a:ext cx="5624907" cy="2846974"/>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228606" indent="-228606" defTabSz="914411">
              <a:spcAft>
                <a:spcPts val="1200"/>
              </a:spcAft>
              <a:buFont typeface="Arial" panose="020B0604020202020204" pitchFamily="34" charset="0"/>
              <a:buChar char="•"/>
            </a:pPr>
            <a:r>
              <a:rPr lang="en-US" sz="2000" kern="0" dirty="0">
                <a:gradFill>
                  <a:gsLst>
                    <a:gs pos="1250">
                      <a:srgbClr val="353535"/>
                    </a:gs>
                    <a:gs pos="100000">
                      <a:srgbClr val="353535"/>
                    </a:gs>
                  </a:gsLst>
                  <a:lin ang="5400000" scaled="0"/>
                </a:gradFill>
                <a:latin typeface="Segoe UI Semilight"/>
                <a:ea typeface="Times New Roman" panose="02020603050405020304" pitchFamily="18" charset="0"/>
              </a:rPr>
              <a:t>Rich portal visual designer </a:t>
            </a:r>
            <a:br>
              <a:rPr lang="en-US" sz="2000" kern="0" dirty="0">
                <a:gradFill>
                  <a:gsLst>
                    <a:gs pos="1250">
                      <a:srgbClr val="353535"/>
                    </a:gs>
                    <a:gs pos="100000">
                      <a:srgbClr val="353535"/>
                    </a:gs>
                  </a:gsLst>
                  <a:lin ang="5400000" scaled="0"/>
                </a:gradFill>
                <a:latin typeface="Segoe UI Semilight"/>
                <a:ea typeface="Times New Roman" panose="02020603050405020304" pitchFamily="18" charset="0"/>
              </a:rPr>
            </a:br>
            <a:r>
              <a:rPr lang="en-US" sz="2000" kern="0" dirty="0">
                <a:gradFill>
                  <a:gsLst>
                    <a:gs pos="1250">
                      <a:srgbClr val="353535"/>
                    </a:gs>
                    <a:gs pos="100000">
                      <a:srgbClr val="353535"/>
                    </a:gs>
                  </a:gsLst>
                  <a:lin ang="5400000" scaled="0"/>
                </a:gradFill>
                <a:latin typeface="Segoe UI Semilight"/>
                <a:ea typeface="Times New Roman" panose="02020603050405020304" pitchFamily="18" charset="0"/>
              </a:rPr>
              <a:t>and Visual Studio integration</a:t>
            </a:r>
          </a:p>
          <a:p>
            <a:pPr marL="228606" indent="-228606" defTabSz="914411">
              <a:spcAft>
                <a:spcPts val="1200"/>
              </a:spcAft>
              <a:buFont typeface="Arial" panose="020B0604020202020204" pitchFamily="34" charset="0"/>
              <a:buChar char="•"/>
            </a:pPr>
            <a:r>
              <a:rPr lang="en-US" sz="2000" kern="0" dirty="0">
                <a:gradFill>
                  <a:gsLst>
                    <a:gs pos="1250">
                      <a:srgbClr val="353535"/>
                    </a:gs>
                    <a:gs pos="100000">
                      <a:srgbClr val="353535"/>
                    </a:gs>
                  </a:gsLst>
                  <a:lin ang="5400000" scaled="0"/>
                </a:gradFill>
                <a:latin typeface="Segoe UI Semilight"/>
                <a:ea typeface="Times New Roman" panose="02020603050405020304" pitchFamily="18" charset="0"/>
              </a:rPr>
              <a:t>Switch statements and loops</a:t>
            </a:r>
          </a:p>
          <a:p>
            <a:pPr marL="228606" indent="-228606" defTabSz="914411">
              <a:spcAft>
                <a:spcPts val="1200"/>
              </a:spcAft>
              <a:buFont typeface="Arial" panose="020B0604020202020204" pitchFamily="34" charset="0"/>
              <a:buChar char="•"/>
            </a:pPr>
            <a:r>
              <a:rPr lang="en-US" sz="2000" kern="0" dirty="0">
                <a:gradFill>
                  <a:gsLst>
                    <a:gs pos="1250">
                      <a:srgbClr val="353535"/>
                    </a:gs>
                    <a:gs pos="100000">
                      <a:srgbClr val="353535"/>
                    </a:gs>
                  </a:gsLst>
                  <a:lin ang="5400000" scaled="0"/>
                </a:gradFill>
                <a:latin typeface="Segoe UI Semilight"/>
                <a:ea typeface="Times New Roman" panose="02020603050405020304" pitchFamily="18" charset="0"/>
              </a:rPr>
              <a:t>120+ connectors to SaaS and PaaS, </a:t>
            </a:r>
            <a:br>
              <a:rPr lang="en-US" sz="2000" kern="0" dirty="0">
                <a:gradFill>
                  <a:gsLst>
                    <a:gs pos="1250">
                      <a:srgbClr val="353535"/>
                    </a:gs>
                    <a:gs pos="100000">
                      <a:srgbClr val="353535"/>
                    </a:gs>
                  </a:gsLst>
                  <a:lin ang="5400000" scaled="0"/>
                </a:gradFill>
                <a:latin typeface="Segoe UI Semilight"/>
                <a:ea typeface="Times New Roman" panose="02020603050405020304" pitchFamily="18" charset="0"/>
              </a:rPr>
            </a:br>
            <a:r>
              <a:rPr lang="en-US" sz="2000" kern="0" dirty="0">
                <a:gradFill>
                  <a:gsLst>
                    <a:gs pos="1250">
                      <a:srgbClr val="353535"/>
                    </a:gs>
                    <a:gs pos="100000">
                      <a:srgbClr val="353535"/>
                    </a:gs>
                  </a:gsLst>
                  <a:lin ang="5400000" scaled="0"/>
                </a:gradFill>
                <a:latin typeface="Segoe UI Semilight"/>
                <a:ea typeface="Times New Roman" panose="02020603050405020304" pitchFamily="18" charset="0"/>
              </a:rPr>
              <a:t>with custom connector support</a:t>
            </a:r>
          </a:p>
          <a:p>
            <a:pPr marL="228606" indent="-228606" defTabSz="914411">
              <a:spcAft>
                <a:spcPts val="1200"/>
              </a:spcAft>
              <a:buFont typeface="Arial" panose="020B0604020202020204" pitchFamily="34" charset="0"/>
              <a:buChar char="•"/>
            </a:pPr>
            <a:r>
              <a:rPr lang="en-US" sz="2000" kern="0" dirty="0">
                <a:gradFill>
                  <a:gsLst>
                    <a:gs pos="1250">
                      <a:srgbClr val="353535"/>
                    </a:gs>
                    <a:gs pos="100000">
                      <a:srgbClr val="353535"/>
                    </a:gs>
                  </a:gsLst>
                  <a:lin ang="5400000" scaled="0"/>
                </a:gradFill>
                <a:latin typeface="Segoe UI Semilight"/>
                <a:ea typeface="Times New Roman" panose="02020603050405020304" pitchFamily="18" charset="0"/>
              </a:rPr>
              <a:t>ARM template-based for easy reuse </a:t>
            </a:r>
          </a:p>
          <a:p>
            <a:pPr marL="228606" indent="-228606" defTabSz="914411">
              <a:spcAft>
                <a:spcPts val="1200"/>
              </a:spcAft>
              <a:buFont typeface="Arial" panose="020B0604020202020204" pitchFamily="34" charset="0"/>
              <a:buChar char="•"/>
            </a:pPr>
            <a:endParaRPr lang="en-US" sz="2000" kern="0" dirty="0">
              <a:gradFill>
                <a:gsLst>
                  <a:gs pos="1250">
                    <a:srgbClr val="353535"/>
                  </a:gs>
                  <a:gs pos="100000">
                    <a:srgbClr val="353535"/>
                  </a:gs>
                </a:gsLst>
                <a:lin ang="5400000" scaled="0"/>
              </a:gradFill>
              <a:latin typeface="Segoe UI Semilight"/>
              <a:ea typeface="Times New Roman" panose="02020603050405020304" pitchFamily="18" charset="0"/>
            </a:endParaRPr>
          </a:p>
        </p:txBody>
      </p:sp>
      <p:sp>
        <p:nvSpPr>
          <p:cNvPr id="37" name="Rectangle 36"/>
          <p:cNvSpPr/>
          <p:nvPr/>
        </p:nvSpPr>
        <p:spPr bwMode="auto">
          <a:xfrm>
            <a:off x="87" y="48"/>
            <a:ext cx="12191827" cy="21896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7718CF0C-B615-4A95-AEB4-F9CC65D0ACB3}"/>
              </a:ext>
            </a:extLst>
          </p:cNvPr>
          <p:cNvSpPr>
            <a:spLocks noGrp="1"/>
          </p:cNvSpPr>
          <p:nvPr>
            <p:ph type="title"/>
          </p:nvPr>
        </p:nvSpPr>
        <p:spPr/>
        <p:txBody>
          <a:bodyPr/>
          <a:lstStyle/>
          <a:p>
            <a:r>
              <a:rPr lang="en-US"/>
              <a:t>Summary: build apps faster</a:t>
            </a:r>
          </a:p>
        </p:txBody>
      </p:sp>
      <p:grpSp>
        <p:nvGrpSpPr>
          <p:cNvPr id="36" name="Group 35"/>
          <p:cNvGrpSpPr/>
          <p:nvPr/>
        </p:nvGrpSpPr>
        <p:grpSpPr>
          <a:xfrm>
            <a:off x="3089211" y="1992050"/>
            <a:ext cx="5624907" cy="593836"/>
            <a:chOff x="6120882" y="1828741"/>
            <a:chExt cx="5624987" cy="593844"/>
          </a:xfrm>
        </p:grpSpPr>
        <p:sp>
          <p:nvSpPr>
            <p:cNvPr id="14" name="Rectangle 13"/>
            <p:cNvSpPr/>
            <p:nvPr/>
          </p:nvSpPr>
          <p:spPr bwMode="auto">
            <a:xfrm>
              <a:off x="6120882" y="1828741"/>
              <a:ext cx="5624987" cy="5938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7" tIns="146302" rIns="182878" bIns="146302" numCol="1" spcCol="0" rtlCol="0" fromWordArt="0" anchor="t" anchorCtr="0" forceAA="0" compatLnSpc="1">
              <a:prstTxWarp prst="textNoShape">
                <a:avLst/>
              </a:prstTxWarp>
              <a:noAutofit/>
            </a:bodyPr>
            <a:lstStyle/>
            <a:p>
              <a:pPr defTabSz="932494" fontAlgn="base">
                <a:lnSpc>
                  <a:spcPct val="90000"/>
                </a:lnSpc>
                <a:spcBef>
                  <a:spcPct val="0"/>
                </a:spcBef>
                <a:spcAft>
                  <a:spcPct val="0"/>
                </a:spcAft>
              </a:pPr>
              <a:r>
                <a:rPr lang="en-US" sz="2400" b="1" kern="0" dirty="0">
                  <a:gradFill>
                    <a:gsLst>
                      <a:gs pos="0">
                        <a:srgbClr val="FFFFFF"/>
                      </a:gs>
                      <a:gs pos="100000">
                        <a:srgbClr val="FFFFFF"/>
                      </a:gs>
                    </a:gsLst>
                    <a:lin ang="5400000" scaled="0"/>
                  </a:gradFill>
                  <a:latin typeface="Segoe UI Semilight"/>
                  <a:ea typeface="Segoe UI" pitchFamily="34" charset="0"/>
                  <a:cs typeface="Segoe UI" pitchFamily="34" charset="0"/>
                </a:rPr>
                <a:t>Logic Apps</a:t>
              </a:r>
            </a:p>
          </p:txBody>
        </p:sp>
        <p:grpSp>
          <p:nvGrpSpPr>
            <p:cNvPr id="24" name="Group 23"/>
            <p:cNvGrpSpPr/>
            <p:nvPr/>
          </p:nvGrpSpPr>
          <p:grpSpPr>
            <a:xfrm>
              <a:off x="6254378" y="1962229"/>
              <a:ext cx="609622" cy="333838"/>
              <a:chOff x="7712710" y="2866532"/>
              <a:chExt cx="900970" cy="493385"/>
            </a:xfrm>
          </p:grpSpPr>
          <p:sp>
            <p:nvSpPr>
              <p:cNvPr id="25" name="Rectangle 24"/>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7" tIns="143405" rIns="179257" bIns="143405" numCol="1" spcCol="0" rtlCol="0" fromWordArt="0" anchor="t" anchorCtr="0" forceAA="0" compatLnSpc="1">
                <a:prstTxWarp prst="textNoShape">
                  <a:avLst/>
                </a:prstTxWarp>
                <a:noAutofit/>
              </a:bodyPr>
              <a:lstStyle/>
              <a:p>
                <a:pPr algn="ctr" defTabSz="913949"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Rectangle 25"/>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7" tIns="143405" rIns="179257" bIns="143405" numCol="1" spcCol="0" rtlCol="0" fromWordArt="0" anchor="t" anchorCtr="0" forceAA="0" compatLnSpc="1">
                <a:prstTxWarp prst="textNoShape">
                  <a:avLst/>
                </a:prstTxWarp>
                <a:noAutofit/>
              </a:bodyPr>
              <a:lstStyle/>
              <a:p>
                <a:pPr algn="ctr" defTabSz="913949"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7" tIns="143405" rIns="179257" bIns="143405" numCol="1" spcCol="0" rtlCol="0" fromWordArt="0" anchor="t" anchorCtr="0" forceAA="0" compatLnSpc="1">
                <a:prstTxWarp prst="textNoShape">
                  <a:avLst/>
                </a:prstTxWarp>
                <a:noAutofit/>
              </a:bodyPr>
              <a:lstStyle/>
              <a:p>
                <a:pPr algn="ctr" defTabSz="913949"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Left Brace 27"/>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61">
                  <a:defRPr/>
                </a:pPr>
                <a:endParaRPr lang="en-US" sz="1765" kern="0">
                  <a:solidFill>
                    <a:srgbClr val="505050"/>
                  </a:solidFill>
                  <a:latin typeface="Segoe UI"/>
                </a:endParaRPr>
              </a:p>
            </p:txBody>
          </p:sp>
          <p:sp>
            <p:nvSpPr>
              <p:cNvPr id="29" name="Left Brace 28"/>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61">
                  <a:defRPr/>
                </a:pPr>
                <a:endParaRPr lang="en-US" sz="1765" kern="0">
                  <a:solidFill>
                    <a:srgbClr val="505050"/>
                  </a:solidFill>
                  <a:latin typeface="Segoe UI"/>
                </a:endParaRPr>
              </a:p>
            </p:txBody>
          </p:sp>
          <p:sp>
            <p:nvSpPr>
              <p:cNvPr id="30" name="Left Brace 29"/>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61">
                  <a:defRPr/>
                </a:pPr>
                <a:endParaRPr lang="en-US" sz="1765" kern="0">
                  <a:solidFill>
                    <a:srgbClr val="505050"/>
                  </a:solidFill>
                  <a:latin typeface="Segoe UI"/>
                </a:endParaRPr>
              </a:p>
            </p:txBody>
          </p:sp>
        </p:grpSp>
      </p:grpSp>
    </p:spTree>
    <p:extLst>
      <p:ext uri="{BB962C8B-B14F-4D97-AF65-F5344CB8AC3E}">
        <p14:creationId xmlns:p14="http://schemas.microsoft.com/office/powerpoint/2010/main" val="714018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2" presetClass="path" presetSubtype="0" decel="100000" fill="hold" nodeType="withEffect">
                                  <p:stCondLst>
                                    <p:cond delay="0"/>
                                  </p:stCondLst>
                                  <p:childTnLst>
                                    <p:animMotion origin="layout" path="M -4.375E-6 0.04606 L -4.375E-6 3.7037E-6 " pathEditMode="relative" rAng="0" ptsTypes="AA">
                                      <p:cBhvr>
                                        <p:cTn id="9" dur="1000" fill="hold"/>
                                        <p:tgtEl>
                                          <p:spTgt spid="36"/>
                                        </p:tgtEl>
                                        <p:attrNameLst>
                                          <p:attrName>ppt_x</p:attrName>
                                          <p:attrName>ppt_y</p:attrName>
                                        </p:attrNameLst>
                                      </p:cBhvr>
                                      <p:rCtr x="0" y="-2315"/>
                                    </p:animMotion>
                                  </p:childTnLst>
                                </p:cTn>
                              </p:par>
                            </p:childTnLst>
                          </p:cTn>
                        </p:par>
                        <p:par>
                          <p:cTn id="10" fill="hold">
                            <p:stCondLst>
                              <p:cond delay="1000"/>
                            </p:stCondLst>
                            <p:childTnLst>
                              <p:par>
                                <p:cTn id="11" presetID="2" presetClass="entr" presetSubtype="1" decel="10000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750" fill="hold"/>
                                        <p:tgtEl>
                                          <p:spTgt spid="15"/>
                                        </p:tgtEl>
                                        <p:attrNameLst>
                                          <p:attrName>ppt_x</p:attrName>
                                        </p:attrNameLst>
                                      </p:cBhvr>
                                      <p:tavLst>
                                        <p:tav tm="0">
                                          <p:val>
                                            <p:strVal val="#ppt_x"/>
                                          </p:val>
                                        </p:tav>
                                        <p:tav tm="100000">
                                          <p:val>
                                            <p:strVal val="#ppt_x"/>
                                          </p:val>
                                        </p:tav>
                                      </p:tavLst>
                                    </p:anim>
                                    <p:anim calcmode="lin" valueType="num">
                                      <p:cBhvr additive="base">
                                        <p:cTn id="14" dur="75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8C9D0-D587-4BF2-8281-F8EA8BC3251B}"/>
              </a:ext>
            </a:extLst>
          </p:cNvPr>
          <p:cNvSpPr>
            <a:spLocks noGrp="1"/>
          </p:cNvSpPr>
          <p:nvPr>
            <p:ph type="title"/>
          </p:nvPr>
        </p:nvSpPr>
        <p:spPr/>
        <p:txBody>
          <a:bodyPr/>
          <a:lstStyle/>
          <a:p>
            <a:r>
              <a:rPr lang="en-US" dirty="0" err="1"/>
              <a:t>Kaynaklar</a:t>
            </a:r>
            <a:endParaRPr lang="en-US" dirty="0"/>
          </a:p>
        </p:txBody>
      </p:sp>
      <p:sp>
        <p:nvSpPr>
          <p:cNvPr id="3" name="TextBox 2">
            <a:extLst>
              <a:ext uri="{FF2B5EF4-FFF2-40B4-BE49-F238E27FC236}">
                <a16:creationId xmlns:a16="http://schemas.microsoft.com/office/drawing/2014/main" id="{DFEAA4DA-5039-46CF-91FA-AA6CDEBD682E}"/>
              </a:ext>
            </a:extLst>
          </p:cNvPr>
          <p:cNvSpPr txBox="1"/>
          <p:nvPr/>
        </p:nvSpPr>
        <p:spPr>
          <a:xfrm>
            <a:off x="600218" y="3497261"/>
            <a:ext cx="5227638" cy="269612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gradFill>
                  <a:gsLst>
                    <a:gs pos="1250">
                      <a:srgbClr val="353535"/>
                    </a:gs>
                    <a:gs pos="99000">
                      <a:srgbClr val="353535"/>
                    </a:gs>
                  </a:gsLst>
                  <a:lin ang="5400000" scaled="0"/>
                </a:gradFill>
                <a:effectLst/>
                <a:uLnTx/>
                <a:uFillTx/>
                <a:latin typeface="Segoe UI Light"/>
                <a:ea typeface="+mn-ea"/>
                <a:cs typeface="+mn-cs"/>
              </a:rPr>
              <a:t>Logic Apps Blog</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hlinkClick r:id="rId3"/>
              </a:rPr>
              <a:t>http://aka.ms/logicappsblog</a:t>
            </a: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gradFill>
                  <a:gsLst>
                    <a:gs pos="1250">
                      <a:srgbClr val="353535"/>
                    </a:gs>
                    <a:gs pos="99000">
                      <a:srgbClr val="353535"/>
                    </a:gs>
                  </a:gsLst>
                  <a:lin ang="5400000" scaled="0"/>
                </a:gradFill>
                <a:effectLst/>
                <a:uLnTx/>
                <a:uFillTx/>
                <a:latin typeface="Segoe UI Light"/>
                <a:ea typeface="+mn-ea"/>
                <a:cs typeface="+mn-cs"/>
              </a:rPr>
              <a:t>Logic Apps Ideas</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hlinkClick r:id="rId4"/>
              </a:rPr>
              <a:t>http://aka.ms/logicapps-wish</a:t>
            </a: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a:t>
            </a: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4000"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4" name="TextBox 3">
            <a:extLst>
              <a:ext uri="{FF2B5EF4-FFF2-40B4-BE49-F238E27FC236}">
                <a16:creationId xmlns:a16="http://schemas.microsoft.com/office/drawing/2014/main" id="{AFBDE87D-69B0-4A85-9C65-B74AB9519AF2}"/>
              </a:ext>
            </a:extLst>
          </p:cNvPr>
          <p:cNvSpPr txBox="1"/>
          <p:nvPr/>
        </p:nvSpPr>
        <p:spPr>
          <a:xfrm>
            <a:off x="600218" y="1606117"/>
            <a:ext cx="6805573" cy="269612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gradFill>
                  <a:gsLst>
                    <a:gs pos="1250">
                      <a:srgbClr val="353535"/>
                    </a:gs>
                    <a:gs pos="99000">
                      <a:srgbClr val="353535"/>
                    </a:gs>
                  </a:gsLst>
                  <a:lin ang="5400000" scaled="0"/>
                </a:gradFill>
                <a:effectLst/>
                <a:uLnTx/>
                <a:uFillTx/>
                <a:latin typeface="Segoe UI Light"/>
                <a:ea typeface="+mn-ea"/>
                <a:cs typeface="+mn-cs"/>
              </a:rPr>
              <a:t>Logic Apps Monthly Webcasts</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hlinkClick r:id="rId5"/>
              </a:rPr>
              <a:t>http://aka.ms/logicappslive</a:t>
            </a: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gradFill>
                  <a:gsLst>
                    <a:gs pos="1250">
                      <a:srgbClr val="353535"/>
                    </a:gs>
                    <a:gs pos="99000">
                      <a:srgbClr val="353535"/>
                    </a:gs>
                  </a:gsLst>
                  <a:lin ang="5400000" scaled="0"/>
                </a:gradFill>
                <a:effectLst/>
                <a:uLnTx/>
                <a:uFillTx/>
                <a:latin typeface="Segoe UI Light"/>
                <a:ea typeface="+mn-ea"/>
                <a:cs typeface="+mn-cs"/>
              </a:rPr>
              <a:t>Logic Apps Documentation</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hlinkClick r:id="rId6"/>
              </a:rPr>
              <a:t>http://aka.ms/logicapps-docs</a:t>
            </a: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a:t>
            </a: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4000"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371249476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6172FA-ED64-49F1-902A-97A658D86119}"/>
              </a:ext>
            </a:extLst>
          </p:cNvPr>
          <p:cNvSpPr txBox="1"/>
          <p:nvPr/>
        </p:nvSpPr>
        <p:spPr>
          <a:xfrm>
            <a:off x="291549" y="549965"/>
            <a:ext cx="5797100" cy="904863"/>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a:ln>
                  <a:noFill/>
                </a:ln>
                <a:solidFill>
                  <a:srgbClr val="FFFFFF"/>
                </a:solidFill>
                <a:effectLst/>
                <a:uLnTx/>
                <a:uFillTx/>
                <a:latin typeface="Century Gothic" panose="020B0502020202020204" pitchFamily="34" charset="0"/>
                <a:ea typeface="+mn-ea"/>
                <a:cs typeface="+mn-cs"/>
              </a:rPr>
              <a:t>Everything?  Really?</a:t>
            </a:r>
          </a:p>
        </p:txBody>
      </p:sp>
      <p:sp>
        <p:nvSpPr>
          <p:cNvPr id="3" name="TextBox 2">
            <a:extLst>
              <a:ext uri="{FF2B5EF4-FFF2-40B4-BE49-F238E27FC236}">
                <a16:creationId xmlns:a16="http://schemas.microsoft.com/office/drawing/2014/main" id="{38D7BBB2-69DE-4B9D-A6F9-FA99D1525A09}"/>
              </a:ext>
            </a:extLst>
          </p:cNvPr>
          <p:cNvSpPr txBox="1"/>
          <p:nvPr/>
        </p:nvSpPr>
        <p:spPr>
          <a:xfrm>
            <a:off x="2365513" y="2690193"/>
            <a:ext cx="9469580" cy="1446550"/>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entury Gothic" panose="020B0502020202020204" pitchFamily="34" charset="0"/>
                <a:ea typeface="+mn-ea"/>
                <a:cs typeface="+mn-cs"/>
              </a:rPr>
              <a:t>Okay, not everything.  But there are </a:t>
            </a:r>
            <a:r>
              <a:rPr lang="en-US" sz="2400">
                <a:solidFill>
                  <a:srgbClr val="FFFFFF"/>
                </a:solidFill>
                <a:latin typeface="Century Gothic" panose="020B0502020202020204" pitchFamily="34" charset="0"/>
              </a:rPr>
              <a:t>200</a:t>
            </a:r>
            <a:r>
              <a:rPr kumimoji="0" lang="en-US" sz="2400" b="0" i="0" u="none" strike="noStrike" kern="1200" cap="none" spc="0" normalizeH="0" baseline="0" noProof="0">
                <a:ln>
                  <a:noFill/>
                </a:ln>
                <a:solidFill>
                  <a:srgbClr val="FFFFFF"/>
                </a:solidFill>
                <a:effectLst/>
                <a:uLnTx/>
                <a:uFillTx/>
                <a:latin typeface="Century Gothic" panose="020B0502020202020204" pitchFamily="34" charset="0"/>
                <a:ea typeface="+mn-ea"/>
                <a:cs typeface="+mn-cs"/>
              </a:rPr>
              <a:t> connectors and in </a:t>
            </a:r>
          </a:p>
          <a:p>
            <a:pPr marL="0" marR="0" lvl="0" indent="0" algn="l" defTabSz="914400" rtl="0" eaLnBrk="1" fontAlgn="auto" latinLnBrk="0" hangingPunct="1">
              <a:lnSpc>
                <a:spcPct val="90000"/>
              </a:lnSpc>
              <a:spcBef>
                <a:spcPts val="0"/>
              </a:spcBef>
              <a:spcAft>
                <a:spcPts val="600"/>
              </a:spcAft>
              <a:buClrTx/>
              <a:buSzTx/>
              <a:buFontTx/>
              <a:buNone/>
              <a:tabLst/>
              <a:defRPr/>
            </a:pPr>
            <a:r>
              <a:rPr lang="en-US" sz="2400">
                <a:solidFill>
                  <a:srgbClr val="FFFFFF"/>
                </a:solidFill>
                <a:latin typeface="Century Gothic" panose="020B0502020202020204" pitchFamily="34" charset="0"/>
              </a:rPr>
              <a:t>p</a:t>
            </a:r>
            <a:r>
              <a:rPr kumimoji="0" lang="en-US" sz="2400" b="0" i="0" u="none" strike="noStrike" kern="1200" cap="none" spc="0" normalizeH="0" baseline="0" noProof="0">
                <a:ln>
                  <a:noFill/>
                </a:ln>
                <a:solidFill>
                  <a:srgbClr val="FFFFFF"/>
                </a:solidFill>
                <a:effectLst/>
                <a:uLnTx/>
                <a:uFillTx/>
                <a:latin typeface="Century Gothic" panose="020B0502020202020204" pitchFamily="34" charset="0"/>
                <a:ea typeface="+mn-ea"/>
                <a:cs typeface="+mn-cs"/>
              </a:rPr>
              <a:t>review is the ability to create custom connectors.  And with </a:t>
            </a:r>
          </a:p>
          <a:p>
            <a:pPr marL="0" marR="0" lvl="0" indent="0" algn="l" defTabSz="914400" rtl="0" eaLnBrk="1" fontAlgn="auto" latinLnBrk="0" hangingPunct="1">
              <a:lnSpc>
                <a:spcPct val="90000"/>
              </a:lnSpc>
              <a:spcBef>
                <a:spcPts val="0"/>
              </a:spcBef>
              <a:spcAft>
                <a:spcPts val="600"/>
              </a:spcAft>
              <a:buClrTx/>
              <a:buSzTx/>
              <a:buFontTx/>
              <a:buNone/>
              <a:tabLst/>
              <a:defRPr/>
            </a:pPr>
            <a:r>
              <a:rPr lang="en-US" sz="2400">
                <a:solidFill>
                  <a:srgbClr val="FFFFFF"/>
                </a:solidFill>
                <a:latin typeface="Century Gothic" panose="020B0502020202020204" pitchFamily="34" charset="0"/>
              </a:rPr>
              <a:t>Event Grid, we have many more options as well.</a:t>
            </a:r>
            <a:endParaRPr kumimoji="0" lang="en-US" sz="2400" b="0" i="0" u="none" strike="noStrike" kern="1200" cap="none" spc="0" normalizeH="0" baseline="0" noProof="0">
              <a:ln>
                <a:noFill/>
              </a:ln>
              <a:solidFill>
                <a:srgbClr val="FFFFFF"/>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2760228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7C4C8-5357-4ED6-8F1D-902E60748702}"/>
              </a:ext>
            </a:extLst>
          </p:cNvPr>
          <p:cNvSpPr>
            <a:spLocks noGrp="1"/>
          </p:cNvSpPr>
          <p:nvPr>
            <p:ph type="title"/>
          </p:nvPr>
        </p:nvSpPr>
        <p:spPr/>
        <p:txBody>
          <a:bodyPr/>
          <a:lstStyle/>
          <a:p>
            <a:endParaRPr lang="en-US"/>
          </a:p>
        </p:txBody>
      </p:sp>
      <p:sp>
        <p:nvSpPr>
          <p:cNvPr id="3" name="TextBox 2">
            <a:extLst>
              <a:ext uri="{FF2B5EF4-FFF2-40B4-BE49-F238E27FC236}">
                <a16:creationId xmlns:a16="http://schemas.microsoft.com/office/drawing/2014/main" id="{9B8500E0-54AD-435E-BD6D-34AA8923E162}"/>
              </a:ext>
            </a:extLst>
          </p:cNvPr>
          <p:cNvSpPr txBox="1"/>
          <p:nvPr/>
        </p:nvSpPr>
        <p:spPr>
          <a:xfrm>
            <a:off x="4378120" y="487"/>
            <a:ext cx="2745208" cy="6548935"/>
          </a:xfrm>
          <a:prstGeom prst="rect">
            <a:avLst/>
          </a:prstGeom>
          <a:noFill/>
        </p:spPr>
        <p:txBody>
          <a:bodyPr wrap="square" lIns="179285" tIns="143428" rIns="179285" bIns="143428" rtlCol="0">
            <a:spAutoFit/>
          </a:bodyPr>
          <a:lstStyle/>
          <a:p>
            <a:pPr defTabSz="913429">
              <a:spcAft>
                <a:spcPts val="147"/>
              </a:spcAft>
              <a:defRPr/>
            </a:pPr>
            <a:r>
              <a:rPr lang="en-US" sz="2353" kern="0">
                <a:solidFill>
                  <a:srgbClr val="7030A0"/>
                </a:solidFill>
                <a:latin typeface="Segoe UI"/>
              </a:rPr>
              <a:t>SaaS</a:t>
            </a: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10to8</a:t>
            </a: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Act!</a:t>
            </a: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Adobe Creative Cloud</a:t>
            </a:r>
          </a:p>
          <a:p>
            <a:pPr marL="169487" indent="-169487" defTabSz="913429">
              <a:spcAft>
                <a:spcPts val="147"/>
              </a:spcAft>
              <a:buFont typeface="Arial" panose="020B0604020202020204" pitchFamily="34" charset="0"/>
              <a:buChar char="•"/>
              <a:defRPr/>
            </a:pPr>
            <a:r>
              <a:rPr lang="en-US" sz="1078" kern="0" err="1">
                <a:solidFill>
                  <a:schemeClr val="accent4"/>
                </a:solidFill>
                <a:latin typeface="Segoe UI"/>
              </a:rPr>
              <a:t>appFigures</a:t>
            </a:r>
            <a:endParaRPr lang="en-US" sz="1078" kern="0">
              <a:solidFill>
                <a:schemeClr val="accent4"/>
              </a:solidFill>
              <a:latin typeface="Segoe UI"/>
            </a:endParaRP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Asana</a:t>
            </a:r>
          </a:p>
          <a:p>
            <a:pPr marL="169487" indent="-169487" defTabSz="913429">
              <a:spcAft>
                <a:spcPts val="147"/>
              </a:spcAft>
              <a:buFont typeface="Arial" panose="020B0604020202020204" pitchFamily="34" charset="0"/>
              <a:buChar char="•"/>
              <a:defRPr/>
            </a:pPr>
            <a:r>
              <a:rPr lang="en-US" sz="1078" kern="0">
                <a:solidFill>
                  <a:schemeClr val="tx2">
                    <a:lumMod val="60000"/>
                    <a:lumOff val="40000"/>
                  </a:schemeClr>
                </a:solidFill>
                <a:latin typeface="Segoe UI"/>
              </a:rPr>
              <a:t>Azure Active Directory</a:t>
            </a:r>
          </a:p>
          <a:p>
            <a:pPr marL="169487" indent="-169487" defTabSz="913429">
              <a:spcAft>
                <a:spcPts val="147"/>
              </a:spcAft>
              <a:buFont typeface="Arial" panose="020B0604020202020204" pitchFamily="34" charset="0"/>
              <a:buChar char="•"/>
              <a:defRPr/>
            </a:pPr>
            <a:r>
              <a:rPr lang="en-US" sz="1078" kern="0">
                <a:solidFill>
                  <a:schemeClr val="tx2">
                    <a:lumMod val="60000"/>
                    <a:lumOff val="40000"/>
                  </a:schemeClr>
                </a:solidFill>
                <a:latin typeface="Segoe UI"/>
              </a:rPr>
              <a:t>Azure API Management</a:t>
            </a:r>
          </a:p>
          <a:p>
            <a:pPr marL="169487" indent="-169487" defTabSz="913429">
              <a:spcAft>
                <a:spcPts val="147"/>
              </a:spcAft>
              <a:buFont typeface="Arial" panose="020B0604020202020204" pitchFamily="34" charset="0"/>
              <a:buChar char="•"/>
              <a:defRPr/>
            </a:pPr>
            <a:r>
              <a:rPr lang="en-US" sz="1078" kern="0">
                <a:solidFill>
                  <a:schemeClr val="tx2">
                    <a:lumMod val="60000"/>
                    <a:lumOff val="40000"/>
                  </a:schemeClr>
                </a:solidFill>
                <a:latin typeface="Segoe UI"/>
              </a:rPr>
              <a:t>Azure App Services</a:t>
            </a:r>
          </a:p>
          <a:p>
            <a:pPr marL="169487" indent="-169487" defTabSz="913429">
              <a:spcAft>
                <a:spcPts val="147"/>
              </a:spcAft>
              <a:buFont typeface="Arial" panose="020B0604020202020204" pitchFamily="34" charset="0"/>
              <a:buChar char="•"/>
              <a:defRPr/>
            </a:pPr>
            <a:r>
              <a:rPr lang="en-US" sz="1078" kern="0">
                <a:solidFill>
                  <a:schemeClr val="tx2">
                    <a:lumMod val="60000"/>
                    <a:lumOff val="40000"/>
                  </a:schemeClr>
                </a:solidFill>
                <a:latin typeface="Segoe UI"/>
              </a:rPr>
              <a:t>Azure Application Insights</a:t>
            </a:r>
          </a:p>
          <a:p>
            <a:pPr marL="169487" indent="-169487" defTabSz="913429">
              <a:spcAft>
                <a:spcPts val="147"/>
              </a:spcAft>
              <a:buFont typeface="Arial" panose="020B0604020202020204" pitchFamily="34" charset="0"/>
              <a:buChar char="•"/>
              <a:defRPr/>
            </a:pPr>
            <a:r>
              <a:rPr lang="en-US" sz="1078" kern="0">
                <a:solidFill>
                  <a:schemeClr val="tx2">
                    <a:lumMod val="60000"/>
                    <a:lumOff val="40000"/>
                  </a:schemeClr>
                </a:solidFill>
                <a:latin typeface="Segoe UI"/>
              </a:rPr>
              <a:t>Azure Automation</a:t>
            </a:r>
          </a:p>
          <a:p>
            <a:pPr marL="169487" indent="-169487" defTabSz="913429">
              <a:spcAft>
                <a:spcPts val="147"/>
              </a:spcAft>
              <a:buFont typeface="Arial" panose="020B0604020202020204" pitchFamily="34" charset="0"/>
              <a:buChar char="•"/>
              <a:defRPr/>
            </a:pPr>
            <a:r>
              <a:rPr lang="en-US" sz="1078" kern="0">
                <a:solidFill>
                  <a:schemeClr val="tx2">
                    <a:lumMod val="60000"/>
                    <a:lumOff val="40000"/>
                  </a:schemeClr>
                </a:solidFill>
                <a:latin typeface="Segoe UI"/>
              </a:rPr>
              <a:t>Azure Cognitive Face API</a:t>
            </a:r>
          </a:p>
          <a:p>
            <a:pPr marL="169487" indent="-169487" defTabSz="913429">
              <a:spcAft>
                <a:spcPts val="147"/>
              </a:spcAft>
              <a:buFont typeface="Arial" panose="020B0604020202020204" pitchFamily="34" charset="0"/>
              <a:buChar char="•"/>
              <a:defRPr/>
            </a:pPr>
            <a:r>
              <a:rPr lang="en-US" sz="1078" kern="0">
                <a:solidFill>
                  <a:schemeClr val="tx2">
                    <a:lumMod val="60000"/>
                    <a:lumOff val="40000"/>
                  </a:schemeClr>
                </a:solidFill>
                <a:latin typeface="Segoe UI"/>
              </a:rPr>
              <a:t>Azure Cognitive LUIS</a:t>
            </a:r>
          </a:p>
          <a:p>
            <a:pPr marL="169487" indent="-169487" defTabSz="913429">
              <a:spcAft>
                <a:spcPts val="147"/>
              </a:spcAft>
              <a:buFont typeface="Arial" panose="020B0604020202020204" pitchFamily="34" charset="0"/>
              <a:buChar char="•"/>
              <a:defRPr/>
            </a:pPr>
            <a:r>
              <a:rPr lang="en-US" sz="1078" kern="0">
                <a:solidFill>
                  <a:schemeClr val="tx2">
                    <a:lumMod val="60000"/>
                    <a:lumOff val="40000"/>
                  </a:schemeClr>
                </a:solidFill>
                <a:latin typeface="Segoe UI"/>
              </a:rPr>
              <a:t>Azure Cognitive Text Analytics</a:t>
            </a:r>
          </a:p>
          <a:p>
            <a:pPr marL="169487" indent="-169487" defTabSz="913429">
              <a:spcAft>
                <a:spcPts val="147"/>
              </a:spcAft>
              <a:buFont typeface="Arial" panose="020B0604020202020204" pitchFamily="34" charset="0"/>
              <a:buChar char="•"/>
              <a:defRPr/>
            </a:pPr>
            <a:r>
              <a:rPr lang="en-US" sz="1078" kern="0">
                <a:solidFill>
                  <a:schemeClr val="tx2">
                    <a:lumMod val="60000"/>
                    <a:lumOff val="40000"/>
                  </a:schemeClr>
                </a:solidFill>
                <a:latin typeface="Segoe UI"/>
              </a:rPr>
              <a:t>Azure Cognitive Vision</a:t>
            </a:r>
          </a:p>
          <a:p>
            <a:pPr marL="169487" indent="-169487" defTabSz="913429">
              <a:spcAft>
                <a:spcPts val="147"/>
              </a:spcAft>
              <a:buFont typeface="Arial" panose="020B0604020202020204" pitchFamily="34" charset="0"/>
              <a:buChar char="•"/>
              <a:defRPr/>
            </a:pPr>
            <a:r>
              <a:rPr lang="en-US" sz="1078" kern="0">
                <a:solidFill>
                  <a:schemeClr val="tx2">
                    <a:lumMod val="60000"/>
                    <a:lumOff val="40000"/>
                  </a:schemeClr>
                </a:solidFill>
                <a:latin typeface="Segoe UI"/>
              </a:rPr>
              <a:t>Azure Data Lake Store</a:t>
            </a:r>
          </a:p>
          <a:p>
            <a:pPr marL="169487" indent="-169487" defTabSz="913429">
              <a:spcAft>
                <a:spcPts val="147"/>
              </a:spcAft>
              <a:buFont typeface="Arial" panose="020B0604020202020204" pitchFamily="34" charset="0"/>
              <a:buChar char="•"/>
              <a:defRPr/>
            </a:pPr>
            <a:r>
              <a:rPr lang="en-US" sz="1078" kern="0">
                <a:solidFill>
                  <a:schemeClr val="tx2">
                    <a:lumMod val="60000"/>
                    <a:lumOff val="40000"/>
                  </a:schemeClr>
                </a:solidFill>
                <a:latin typeface="Segoe UI"/>
              </a:rPr>
              <a:t>Azure Document DB</a:t>
            </a:r>
          </a:p>
          <a:p>
            <a:pPr marL="169487" indent="-169487" defTabSz="913429">
              <a:spcAft>
                <a:spcPts val="147"/>
              </a:spcAft>
              <a:buFont typeface="Arial" panose="020B0604020202020204" pitchFamily="34" charset="0"/>
              <a:buChar char="•"/>
              <a:defRPr/>
            </a:pPr>
            <a:r>
              <a:rPr lang="en-US" sz="1078" kern="0">
                <a:solidFill>
                  <a:schemeClr val="tx2">
                    <a:lumMod val="60000"/>
                    <a:lumOff val="40000"/>
                  </a:schemeClr>
                </a:solidFill>
                <a:latin typeface="Segoe UI"/>
              </a:rPr>
              <a:t>Azure Event Hubs</a:t>
            </a:r>
          </a:p>
          <a:p>
            <a:pPr marL="169487" indent="-169487" defTabSz="913429">
              <a:spcAft>
                <a:spcPts val="147"/>
              </a:spcAft>
              <a:buFont typeface="Arial" panose="020B0604020202020204" pitchFamily="34" charset="0"/>
              <a:buChar char="•"/>
              <a:defRPr/>
            </a:pPr>
            <a:r>
              <a:rPr lang="en-US" sz="1078" kern="0">
                <a:solidFill>
                  <a:schemeClr val="tx2">
                    <a:lumMod val="60000"/>
                    <a:lumOff val="40000"/>
                  </a:schemeClr>
                </a:solidFill>
                <a:latin typeface="Segoe UI"/>
              </a:rPr>
              <a:t>Azure Event Grid</a:t>
            </a:r>
          </a:p>
          <a:p>
            <a:pPr marL="169487" indent="-169487" defTabSz="913429">
              <a:spcAft>
                <a:spcPts val="147"/>
              </a:spcAft>
              <a:buFont typeface="Arial" panose="020B0604020202020204" pitchFamily="34" charset="0"/>
              <a:buChar char="•"/>
              <a:defRPr/>
            </a:pPr>
            <a:r>
              <a:rPr lang="en-US" sz="1078" kern="0">
                <a:solidFill>
                  <a:schemeClr val="tx2">
                    <a:lumMod val="60000"/>
                    <a:lumOff val="40000"/>
                  </a:schemeClr>
                </a:solidFill>
                <a:latin typeface="Segoe UI"/>
              </a:rPr>
              <a:t>Azure Files</a:t>
            </a:r>
          </a:p>
          <a:p>
            <a:pPr marL="169487" indent="-169487" defTabSz="913429">
              <a:spcAft>
                <a:spcPts val="147"/>
              </a:spcAft>
              <a:buFont typeface="Arial" panose="020B0604020202020204" pitchFamily="34" charset="0"/>
              <a:buChar char="•"/>
              <a:defRPr/>
            </a:pPr>
            <a:r>
              <a:rPr lang="en-US" sz="1078" kern="0">
                <a:solidFill>
                  <a:schemeClr val="tx2">
                    <a:lumMod val="60000"/>
                    <a:lumOff val="40000"/>
                  </a:schemeClr>
                </a:solidFill>
                <a:latin typeface="Segoe UI"/>
              </a:rPr>
              <a:t>Azure Functions</a:t>
            </a:r>
          </a:p>
          <a:p>
            <a:pPr marL="169487" indent="-169487" defTabSz="913429">
              <a:spcAft>
                <a:spcPts val="147"/>
              </a:spcAft>
              <a:buFont typeface="Arial" panose="020B0604020202020204" pitchFamily="34" charset="0"/>
              <a:buChar char="•"/>
              <a:defRPr/>
            </a:pPr>
            <a:r>
              <a:rPr lang="en-US" sz="1078" kern="0">
                <a:solidFill>
                  <a:schemeClr val="tx2">
                    <a:lumMod val="60000"/>
                    <a:lumOff val="40000"/>
                  </a:schemeClr>
                </a:solidFill>
                <a:latin typeface="Segoe UI"/>
              </a:rPr>
              <a:t>Azure Machine Learning</a:t>
            </a:r>
          </a:p>
          <a:p>
            <a:pPr marL="169487" indent="-169487" defTabSz="913429">
              <a:spcAft>
                <a:spcPts val="147"/>
              </a:spcAft>
              <a:buFont typeface="Arial" panose="020B0604020202020204" pitchFamily="34" charset="0"/>
              <a:buChar char="•"/>
              <a:defRPr/>
            </a:pPr>
            <a:r>
              <a:rPr lang="en-US" sz="1078" kern="0">
                <a:solidFill>
                  <a:schemeClr val="tx2">
                    <a:lumMod val="60000"/>
                    <a:lumOff val="40000"/>
                  </a:schemeClr>
                </a:solidFill>
                <a:latin typeface="Segoe UI"/>
              </a:rPr>
              <a:t>Azure Resource Manager</a:t>
            </a:r>
          </a:p>
          <a:p>
            <a:pPr marL="169487" indent="-169487" defTabSz="913429">
              <a:spcAft>
                <a:spcPts val="147"/>
              </a:spcAft>
              <a:buFont typeface="Arial" panose="020B0604020202020204" pitchFamily="34" charset="0"/>
              <a:buChar char="•"/>
              <a:defRPr/>
            </a:pPr>
            <a:r>
              <a:rPr lang="en-US" sz="1078" kern="0">
                <a:solidFill>
                  <a:schemeClr val="tx2">
                    <a:lumMod val="60000"/>
                    <a:lumOff val="40000"/>
                  </a:schemeClr>
                </a:solidFill>
                <a:latin typeface="Segoe UI"/>
              </a:rPr>
              <a:t>Azure Service Bus</a:t>
            </a:r>
          </a:p>
          <a:p>
            <a:pPr marL="169487" indent="-169487" defTabSz="913429">
              <a:spcAft>
                <a:spcPts val="147"/>
              </a:spcAft>
              <a:buFont typeface="Arial" panose="020B0604020202020204" pitchFamily="34" charset="0"/>
              <a:buChar char="•"/>
              <a:defRPr/>
            </a:pPr>
            <a:r>
              <a:rPr lang="en-US" sz="1078" kern="0">
                <a:solidFill>
                  <a:schemeClr val="tx2">
                    <a:lumMod val="60000"/>
                    <a:lumOff val="40000"/>
                  </a:schemeClr>
                </a:solidFill>
                <a:latin typeface="Segoe UI"/>
              </a:rPr>
              <a:t>Azure SQL</a:t>
            </a:r>
          </a:p>
          <a:p>
            <a:pPr marL="169487" indent="-169487" defTabSz="913429">
              <a:spcAft>
                <a:spcPts val="147"/>
              </a:spcAft>
              <a:buFont typeface="Arial" panose="020B0604020202020204" pitchFamily="34" charset="0"/>
              <a:buChar char="•"/>
              <a:defRPr/>
            </a:pPr>
            <a:r>
              <a:rPr lang="en-US" sz="1078" kern="0">
                <a:solidFill>
                  <a:schemeClr val="tx2">
                    <a:lumMod val="60000"/>
                    <a:lumOff val="40000"/>
                  </a:schemeClr>
                </a:solidFill>
                <a:latin typeface="Segoe UI"/>
              </a:rPr>
              <a:t>Azure Storage Blob</a:t>
            </a:r>
          </a:p>
          <a:p>
            <a:pPr marL="169487" indent="-169487" defTabSz="913429">
              <a:spcAft>
                <a:spcPts val="147"/>
              </a:spcAft>
              <a:buFont typeface="Arial" panose="020B0604020202020204" pitchFamily="34" charset="0"/>
              <a:buChar char="•"/>
              <a:defRPr/>
            </a:pPr>
            <a:r>
              <a:rPr lang="en-US" sz="1078" kern="0">
                <a:solidFill>
                  <a:schemeClr val="tx2">
                    <a:lumMod val="60000"/>
                    <a:lumOff val="40000"/>
                  </a:schemeClr>
                </a:solidFill>
                <a:latin typeface="Segoe UI"/>
              </a:rPr>
              <a:t>Azure Storage Queues</a:t>
            </a: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Basecamp2&amp;3</a:t>
            </a: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Benchmark Email</a:t>
            </a:r>
          </a:p>
          <a:p>
            <a:pPr marL="169487" indent="-169487" defTabSz="913429">
              <a:spcAft>
                <a:spcPts val="147"/>
              </a:spcAft>
              <a:buFont typeface="Arial" panose="020B0604020202020204" pitchFamily="34" charset="0"/>
              <a:buChar char="•"/>
              <a:defRPr/>
            </a:pPr>
            <a:r>
              <a:rPr lang="en-US" sz="1078" kern="0">
                <a:solidFill>
                  <a:srgbClr val="7030A0"/>
                </a:solidFill>
                <a:latin typeface="Segoe UI"/>
              </a:rPr>
              <a:t>Bing Maps</a:t>
            </a:r>
          </a:p>
          <a:p>
            <a:pPr marL="169487" indent="-169487" defTabSz="913429">
              <a:spcAft>
                <a:spcPts val="147"/>
              </a:spcAft>
              <a:buFont typeface="Arial" panose="020B0604020202020204" pitchFamily="34" charset="0"/>
              <a:buChar char="•"/>
              <a:defRPr/>
            </a:pPr>
            <a:r>
              <a:rPr lang="en-US" sz="1078" kern="0">
                <a:solidFill>
                  <a:srgbClr val="7030A0"/>
                </a:solidFill>
                <a:latin typeface="Segoe UI"/>
              </a:rPr>
              <a:t>Bing Search</a:t>
            </a:r>
          </a:p>
          <a:p>
            <a:pPr marL="169487" indent="-169487" defTabSz="913429">
              <a:spcAft>
                <a:spcPts val="147"/>
              </a:spcAft>
              <a:buFont typeface="Arial" panose="020B0604020202020204" pitchFamily="34" charset="0"/>
              <a:buChar char="•"/>
              <a:defRPr/>
            </a:pPr>
            <a:r>
              <a:rPr lang="en-US" sz="1078" kern="0" err="1">
                <a:solidFill>
                  <a:schemeClr val="accent4"/>
                </a:solidFill>
                <a:latin typeface="Segoe UI"/>
              </a:rPr>
              <a:t>BitBucket</a:t>
            </a:r>
            <a:endParaRPr lang="en-US" sz="1078" kern="0">
              <a:solidFill>
                <a:schemeClr val="accent4"/>
              </a:solidFill>
              <a:latin typeface="Segoe UI"/>
            </a:endParaRPr>
          </a:p>
          <a:p>
            <a:pPr marL="169487" indent="-169487" defTabSz="913429">
              <a:spcAft>
                <a:spcPts val="147"/>
              </a:spcAft>
              <a:buFont typeface="Arial" panose="020B0604020202020204" pitchFamily="34" charset="0"/>
              <a:buChar char="•"/>
              <a:defRPr/>
            </a:pPr>
            <a:r>
              <a:rPr lang="en-US" sz="1078" kern="0" err="1">
                <a:solidFill>
                  <a:schemeClr val="accent4"/>
                </a:solidFill>
                <a:latin typeface="Segoe UI"/>
              </a:rPr>
              <a:t>Bitly</a:t>
            </a:r>
            <a:endParaRPr lang="en-US" sz="1078" kern="0">
              <a:solidFill>
                <a:schemeClr val="accent4"/>
              </a:solidFill>
              <a:latin typeface="Segoe UI"/>
            </a:endParaRP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Blogger</a:t>
            </a:r>
          </a:p>
        </p:txBody>
      </p:sp>
      <p:sp>
        <p:nvSpPr>
          <p:cNvPr id="4" name="TextBox 3">
            <a:extLst>
              <a:ext uri="{FF2B5EF4-FFF2-40B4-BE49-F238E27FC236}">
                <a16:creationId xmlns:a16="http://schemas.microsoft.com/office/drawing/2014/main" id="{2F300F48-1E7F-4B15-868E-1C9FDC1B3C1D}"/>
              </a:ext>
            </a:extLst>
          </p:cNvPr>
          <p:cNvSpPr txBox="1"/>
          <p:nvPr/>
        </p:nvSpPr>
        <p:spPr>
          <a:xfrm>
            <a:off x="6469512" y="198675"/>
            <a:ext cx="2745208" cy="6352727"/>
          </a:xfrm>
          <a:prstGeom prst="rect">
            <a:avLst/>
          </a:prstGeom>
          <a:noFill/>
        </p:spPr>
        <p:txBody>
          <a:bodyPr wrap="square" lIns="179285" tIns="143428" rIns="179285" bIns="143428" rtlCol="0">
            <a:spAutoFit/>
          </a:bodyPr>
          <a:lstStyle/>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Box</a:t>
            </a: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Buffer</a:t>
            </a:r>
          </a:p>
          <a:p>
            <a:pPr marL="169487" indent="-169487" defTabSz="913429">
              <a:spcAft>
                <a:spcPts val="147"/>
              </a:spcAft>
              <a:buFont typeface="Arial" panose="020B0604020202020204" pitchFamily="34" charset="0"/>
              <a:buChar char="•"/>
              <a:defRPr/>
            </a:pPr>
            <a:r>
              <a:rPr lang="en-US" sz="1078" kern="0" err="1">
                <a:solidFill>
                  <a:schemeClr val="accent4"/>
                </a:solidFill>
                <a:latin typeface="Segoe UI"/>
              </a:rPr>
              <a:t>Calendly</a:t>
            </a:r>
            <a:endParaRPr lang="en-US" sz="1078" kern="0">
              <a:solidFill>
                <a:schemeClr val="accent4"/>
              </a:solidFill>
              <a:latin typeface="Segoe UI"/>
            </a:endParaRP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Campfire</a:t>
            </a:r>
          </a:p>
          <a:p>
            <a:pPr marL="169487" indent="-169487" defTabSz="913429">
              <a:spcAft>
                <a:spcPts val="147"/>
              </a:spcAft>
              <a:buFont typeface="Arial" panose="020B0604020202020204" pitchFamily="34" charset="0"/>
              <a:buChar char="•"/>
              <a:defRPr/>
            </a:pPr>
            <a:r>
              <a:rPr lang="en-US" sz="1078" kern="0" err="1">
                <a:solidFill>
                  <a:schemeClr val="accent4"/>
                </a:solidFill>
                <a:latin typeface="Segoe UI"/>
              </a:rPr>
              <a:t>CapsuleCRM</a:t>
            </a:r>
            <a:endParaRPr lang="en-US" sz="1078" kern="0">
              <a:solidFill>
                <a:schemeClr val="accent4"/>
              </a:solidFill>
              <a:latin typeface="Segoe UI"/>
            </a:endParaRP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Chatter</a:t>
            </a:r>
          </a:p>
          <a:p>
            <a:pPr marL="169487" indent="-169487" defTabSz="913429">
              <a:spcAft>
                <a:spcPts val="147"/>
              </a:spcAft>
              <a:buFont typeface="Arial" panose="020B0604020202020204" pitchFamily="34" charset="0"/>
              <a:buChar char="•"/>
              <a:defRPr/>
            </a:pPr>
            <a:r>
              <a:rPr lang="en-US" sz="1078" kern="0" err="1">
                <a:solidFill>
                  <a:schemeClr val="accent4"/>
                </a:solidFill>
                <a:latin typeface="Segoe UI"/>
              </a:rPr>
              <a:t>Cognito</a:t>
            </a:r>
            <a:r>
              <a:rPr lang="en-US" sz="1078" kern="0">
                <a:solidFill>
                  <a:schemeClr val="accent4"/>
                </a:solidFill>
                <a:latin typeface="Segoe UI"/>
              </a:rPr>
              <a:t> Forms</a:t>
            </a: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Common Data Service</a:t>
            </a:r>
          </a:p>
          <a:p>
            <a:pPr marL="169487" indent="-169487" defTabSz="913429">
              <a:spcAft>
                <a:spcPts val="147"/>
              </a:spcAft>
              <a:buFont typeface="Arial" panose="020B0604020202020204" pitchFamily="34" charset="0"/>
              <a:buChar char="•"/>
              <a:defRPr/>
            </a:pPr>
            <a:r>
              <a:rPr lang="en-US" sz="1078" kern="0" err="1">
                <a:solidFill>
                  <a:schemeClr val="accent4"/>
                </a:solidFill>
                <a:latin typeface="Segoe UI"/>
              </a:rPr>
              <a:t>Disqus</a:t>
            </a:r>
            <a:endParaRPr lang="en-US" sz="1078" kern="0">
              <a:solidFill>
                <a:schemeClr val="accent4"/>
              </a:solidFill>
              <a:latin typeface="Segoe UI"/>
            </a:endParaRPr>
          </a:p>
          <a:p>
            <a:pPr marL="169487" indent="-169487" defTabSz="913429">
              <a:spcAft>
                <a:spcPts val="147"/>
              </a:spcAft>
              <a:buFont typeface="Arial" panose="020B0604020202020204" pitchFamily="34" charset="0"/>
              <a:buChar char="•"/>
              <a:defRPr/>
            </a:pPr>
            <a:r>
              <a:rPr lang="en-GB" sz="1078" kern="0">
                <a:solidFill>
                  <a:schemeClr val="accent4"/>
                </a:solidFill>
                <a:latin typeface="Segoe UI"/>
              </a:rPr>
              <a:t>DocuSign</a:t>
            </a:r>
          </a:p>
          <a:p>
            <a:pPr marL="169487" indent="-169487" defTabSz="913429">
              <a:spcAft>
                <a:spcPts val="147"/>
              </a:spcAft>
              <a:buFont typeface="Arial" panose="020B0604020202020204" pitchFamily="34" charset="0"/>
              <a:buChar char="•"/>
              <a:defRPr/>
            </a:pPr>
            <a:r>
              <a:rPr lang="en-GB" sz="1078" kern="0">
                <a:solidFill>
                  <a:schemeClr val="accent4"/>
                </a:solidFill>
                <a:latin typeface="Segoe UI"/>
              </a:rPr>
              <a:t>Dropbox</a:t>
            </a:r>
            <a:endParaRPr lang="en-US" sz="1078" kern="0">
              <a:solidFill>
                <a:schemeClr val="accent4"/>
              </a:solidFill>
              <a:latin typeface="Segoe UI"/>
            </a:endParaRPr>
          </a:p>
          <a:p>
            <a:pPr marL="169487" indent="-169487" defTabSz="913429">
              <a:spcAft>
                <a:spcPts val="147"/>
              </a:spcAft>
              <a:buFont typeface="Arial" panose="020B0604020202020204" pitchFamily="34" charset="0"/>
              <a:buChar char="•"/>
              <a:defRPr/>
            </a:pPr>
            <a:r>
              <a:rPr lang="en-US" sz="1078" kern="0">
                <a:solidFill>
                  <a:srgbClr val="7030A0"/>
                </a:solidFill>
                <a:latin typeface="Segoe UI"/>
              </a:rPr>
              <a:t>Dynamics CRM Online</a:t>
            </a:r>
          </a:p>
          <a:p>
            <a:pPr marL="169487" indent="-169487" defTabSz="913429">
              <a:spcAft>
                <a:spcPts val="147"/>
              </a:spcAft>
              <a:buFont typeface="Arial" panose="020B0604020202020204" pitchFamily="34" charset="0"/>
              <a:buChar char="•"/>
              <a:defRPr/>
            </a:pPr>
            <a:r>
              <a:rPr lang="en-US" sz="1078" kern="0">
                <a:solidFill>
                  <a:srgbClr val="7030A0"/>
                </a:solidFill>
                <a:latin typeface="Segoe UI"/>
              </a:rPr>
              <a:t>Dynamics CRM Service Bus</a:t>
            </a:r>
          </a:p>
          <a:p>
            <a:pPr marL="169487" indent="-169487" defTabSz="913429">
              <a:spcAft>
                <a:spcPts val="147"/>
              </a:spcAft>
              <a:buFont typeface="Arial" panose="020B0604020202020204" pitchFamily="34" charset="0"/>
              <a:buChar char="•"/>
              <a:defRPr/>
            </a:pPr>
            <a:r>
              <a:rPr lang="en-US" sz="1078" kern="0">
                <a:solidFill>
                  <a:srgbClr val="7030A0"/>
                </a:solidFill>
                <a:latin typeface="Segoe UI"/>
              </a:rPr>
              <a:t>Dynamics for Financials</a:t>
            </a:r>
          </a:p>
          <a:p>
            <a:pPr marL="169487" indent="-169487" defTabSz="913429">
              <a:spcAft>
                <a:spcPts val="147"/>
              </a:spcAft>
              <a:buFont typeface="Arial" panose="020B0604020202020204" pitchFamily="34" charset="0"/>
              <a:buChar char="•"/>
              <a:defRPr/>
            </a:pPr>
            <a:r>
              <a:rPr lang="en-US" sz="1078" kern="0">
                <a:solidFill>
                  <a:srgbClr val="7030A0"/>
                </a:solidFill>
                <a:latin typeface="Segoe UI"/>
              </a:rPr>
              <a:t>Dynamics for Operations</a:t>
            </a:r>
          </a:p>
          <a:p>
            <a:pPr marL="169487" indent="-169487" defTabSz="913429">
              <a:spcAft>
                <a:spcPts val="147"/>
              </a:spcAft>
              <a:buFont typeface="Arial" panose="020B0604020202020204" pitchFamily="34" charset="0"/>
              <a:buChar char="•"/>
              <a:defRPr/>
            </a:pPr>
            <a:r>
              <a:rPr lang="en-US" sz="1078" kern="0">
                <a:solidFill>
                  <a:srgbClr val="7030A0"/>
                </a:solidFill>
                <a:latin typeface="Segoe UI"/>
              </a:rPr>
              <a:t>Dynamics NAV</a:t>
            </a: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Easy Redmine</a:t>
            </a: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Elastic Forms</a:t>
            </a: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Eventbrite</a:t>
            </a: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Facebook</a:t>
            </a: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FreshBooks</a:t>
            </a:r>
          </a:p>
          <a:p>
            <a:pPr marL="169487" indent="-169487" defTabSz="913429">
              <a:spcAft>
                <a:spcPts val="147"/>
              </a:spcAft>
              <a:buFont typeface="Arial" panose="020B0604020202020204" pitchFamily="34" charset="0"/>
              <a:buChar char="•"/>
              <a:defRPr/>
            </a:pPr>
            <a:r>
              <a:rPr lang="en-US" sz="1078" kern="0" err="1">
                <a:solidFill>
                  <a:schemeClr val="accent4"/>
                </a:solidFill>
                <a:latin typeface="Segoe UI"/>
              </a:rPr>
              <a:t>Freshdesk</a:t>
            </a:r>
            <a:endParaRPr lang="en-US" sz="1078" kern="0">
              <a:solidFill>
                <a:schemeClr val="accent4"/>
              </a:solidFill>
              <a:latin typeface="Segoe UI"/>
            </a:endParaRPr>
          </a:p>
          <a:p>
            <a:pPr marL="169487" indent="-169487" defTabSz="913429">
              <a:spcAft>
                <a:spcPts val="147"/>
              </a:spcAft>
              <a:buFont typeface="Arial" panose="020B0604020202020204" pitchFamily="34" charset="0"/>
              <a:buChar char="•"/>
              <a:defRPr/>
            </a:pPr>
            <a:r>
              <a:rPr lang="en-US" sz="1078" kern="0" err="1">
                <a:solidFill>
                  <a:schemeClr val="accent4"/>
                </a:solidFill>
                <a:latin typeface="Segoe UI"/>
              </a:rPr>
              <a:t>FreshService</a:t>
            </a:r>
            <a:endParaRPr lang="en-US" sz="1078" kern="0">
              <a:solidFill>
                <a:schemeClr val="accent4"/>
              </a:solidFill>
              <a:latin typeface="Segoe UI"/>
            </a:endParaRP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GitHub</a:t>
            </a: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Gmail</a:t>
            </a: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Google Calendar</a:t>
            </a: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Google Contacts</a:t>
            </a: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Google Drive</a:t>
            </a: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Google Sheets</a:t>
            </a: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Google Tasks</a:t>
            </a:r>
          </a:p>
          <a:p>
            <a:pPr marL="169487" indent="-169487" defTabSz="913429">
              <a:spcAft>
                <a:spcPts val="147"/>
              </a:spcAft>
              <a:buFont typeface="Arial" panose="020B0604020202020204" pitchFamily="34" charset="0"/>
              <a:buChar char="•"/>
              <a:defRPr/>
            </a:pPr>
            <a:r>
              <a:rPr lang="en-US" sz="1078" kern="0" err="1">
                <a:solidFill>
                  <a:schemeClr val="accent4"/>
                </a:solidFill>
                <a:latin typeface="Segoe UI"/>
              </a:rPr>
              <a:t>GoTo</a:t>
            </a:r>
            <a:r>
              <a:rPr lang="en-US" sz="1078" kern="0">
                <a:solidFill>
                  <a:schemeClr val="accent4"/>
                </a:solidFill>
                <a:latin typeface="Segoe UI"/>
              </a:rPr>
              <a:t> Meeting</a:t>
            </a:r>
          </a:p>
          <a:p>
            <a:pPr marL="169487" indent="-169487" defTabSz="913429">
              <a:spcAft>
                <a:spcPts val="147"/>
              </a:spcAft>
              <a:buFont typeface="Arial" panose="020B0604020202020204" pitchFamily="34" charset="0"/>
              <a:buChar char="•"/>
              <a:defRPr/>
            </a:pPr>
            <a:r>
              <a:rPr lang="en-US" sz="1078" kern="0" err="1">
                <a:solidFill>
                  <a:schemeClr val="accent4"/>
                </a:solidFill>
                <a:latin typeface="Segoe UI"/>
              </a:rPr>
              <a:t>GoTo</a:t>
            </a:r>
            <a:r>
              <a:rPr lang="en-US" sz="1078" kern="0">
                <a:solidFill>
                  <a:schemeClr val="accent4"/>
                </a:solidFill>
                <a:latin typeface="Segoe UI"/>
              </a:rPr>
              <a:t> Training</a:t>
            </a:r>
          </a:p>
          <a:p>
            <a:pPr marL="169487" indent="-169487" defTabSz="913429">
              <a:spcAft>
                <a:spcPts val="147"/>
              </a:spcAft>
              <a:buFont typeface="Arial" panose="020B0604020202020204" pitchFamily="34" charset="0"/>
              <a:buChar char="•"/>
              <a:defRPr/>
            </a:pPr>
            <a:r>
              <a:rPr lang="en-US" sz="1078" kern="0" err="1">
                <a:solidFill>
                  <a:schemeClr val="accent4"/>
                </a:solidFill>
                <a:latin typeface="Segoe UI"/>
              </a:rPr>
              <a:t>GoTo</a:t>
            </a:r>
            <a:r>
              <a:rPr lang="en-US" sz="1078" kern="0">
                <a:solidFill>
                  <a:schemeClr val="accent4"/>
                </a:solidFill>
                <a:latin typeface="Segoe UI"/>
              </a:rPr>
              <a:t> Webinar</a:t>
            </a: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Harvest</a:t>
            </a:r>
          </a:p>
        </p:txBody>
      </p:sp>
      <p:sp>
        <p:nvSpPr>
          <p:cNvPr id="5" name="TextBox 4">
            <a:extLst>
              <a:ext uri="{FF2B5EF4-FFF2-40B4-BE49-F238E27FC236}">
                <a16:creationId xmlns:a16="http://schemas.microsoft.com/office/drawing/2014/main" id="{12B1B10B-12AE-409D-ACC4-013441805B91}"/>
              </a:ext>
            </a:extLst>
          </p:cNvPr>
          <p:cNvSpPr txBox="1"/>
          <p:nvPr/>
        </p:nvSpPr>
        <p:spPr>
          <a:xfrm>
            <a:off x="8561169" y="198675"/>
            <a:ext cx="2745208" cy="6352727"/>
          </a:xfrm>
          <a:prstGeom prst="rect">
            <a:avLst/>
          </a:prstGeom>
          <a:noFill/>
        </p:spPr>
        <p:txBody>
          <a:bodyPr wrap="square" lIns="179285" tIns="143428" rIns="179285" bIns="143428" rtlCol="0">
            <a:spAutoFit/>
          </a:bodyPr>
          <a:lstStyle/>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HelloSign</a:t>
            </a: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HipChat</a:t>
            </a: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Infusionsoft</a:t>
            </a:r>
          </a:p>
          <a:p>
            <a:pPr marL="169487" indent="-169487" defTabSz="913429">
              <a:spcAft>
                <a:spcPts val="147"/>
              </a:spcAft>
              <a:buFont typeface="Arial" panose="020B0604020202020204" pitchFamily="34" charset="0"/>
              <a:buChar char="•"/>
              <a:defRPr/>
            </a:pPr>
            <a:r>
              <a:rPr lang="en-US" sz="1078" kern="0" err="1">
                <a:solidFill>
                  <a:schemeClr val="accent4"/>
                </a:solidFill>
                <a:latin typeface="Segoe UI"/>
              </a:rPr>
              <a:t>Inoreader</a:t>
            </a:r>
            <a:endParaRPr lang="en-US" sz="1078" kern="0">
              <a:solidFill>
                <a:schemeClr val="accent4"/>
              </a:solidFill>
              <a:latin typeface="Segoe UI"/>
            </a:endParaRP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Insightly</a:t>
            </a: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Instagram</a:t>
            </a:r>
          </a:p>
          <a:p>
            <a:pPr marL="169487" indent="-169487" defTabSz="913429">
              <a:spcAft>
                <a:spcPts val="147"/>
              </a:spcAft>
              <a:buFont typeface="Arial" panose="020B0604020202020204" pitchFamily="34" charset="0"/>
              <a:buChar char="•"/>
              <a:defRPr/>
            </a:pPr>
            <a:r>
              <a:rPr lang="en-US" sz="1078" kern="0" err="1">
                <a:solidFill>
                  <a:schemeClr val="accent4"/>
                </a:solidFill>
                <a:latin typeface="Segoe UI"/>
              </a:rPr>
              <a:t>Instapaper</a:t>
            </a:r>
            <a:endParaRPr lang="en-US" sz="1078" kern="0">
              <a:solidFill>
                <a:schemeClr val="accent4"/>
              </a:solidFill>
              <a:latin typeface="Segoe UI"/>
            </a:endParaRP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Intercom</a:t>
            </a: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JIRA</a:t>
            </a:r>
          </a:p>
          <a:p>
            <a:pPr marL="169487" indent="-169487" defTabSz="913429">
              <a:spcAft>
                <a:spcPts val="147"/>
              </a:spcAft>
              <a:buFont typeface="Arial" panose="020B0604020202020204" pitchFamily="34" charset="0"/>
              <a:buChar char="•"/>
              <a:defRPr/>
            </a:pPr>
            <a:r>
              <a:rPr lang="en-US" sz="1078" kern="0" err="1">
                <a:solidFill>
                  <a:schemeClr val="accent4"/>
                </a:solidFill>
                <a:latin typeface="Segoe UI"/>
              </a:rPr>
              <a:t>JotForm</a:t>
            </a:r>
            <a:endParaRPr lang="en-US" sz="1078" kern="0">
              <a:solidFill>
                <a:schemeClr val="accent4"/>
              </a:solidFill>
              <a:latin typeface="Segoe UI"/>
            </a:endParaRPr>
          </a:p>
          <a:p>
            <a:pPr marL="169487" indent="-169487" defTabSz="913429">
              <a:spcAft>
                <a:spcPts val="147"/>
              </a:spcAft>
              <a:buFont typeface="Arial" panose="020B0604020202020204" pitchFamily="34" charset="0"/>
              <a:buChar char="•"/>
              <a:defRPr/>
            </a:pPr>
            <a:r>
              <a:rPr lang="en-US" sz="1078" kern="0" err="1">
                <a:solidFill>
                  <a:schemeClr val="accent4"/>
                </a:solidFill>
                <a:latin typeface="Segoe UI"/>
              </a:rPr>
              <a:t>LeanKit</a:t>
            </a:r>
            <a:endParaRPr lang="en-US" sz="1078" kern="0">
              <a:solidFill>
                <a:schemeClr val="accent4"/>
              </a:solidFill>
              <a:latin typeface="Segoe UI"/>
            </a:endParaRPr>
          </a:p>
          <a:p>
            <a:pPr marL="169487" indent="-169487" defTabSz="913429">
              <a:spcAft>
                <a:spcPts val="147"/>
              </a:spcAft>
              <a:buFont typeface="Arial" panose="020B0604020202020204" pitchFamily="34" charset="0"/>
              <a:buChar char="•"/>
              <a:defRPr/>
            </a:pPr>
            <a:r>
              <a:rPr lang="en-US" sz="1078" kern="0" err="1">
                <a:solidFill>
                  <a:schemeClr val="accent4"/>
                </a:solidFill>
                <a:latin typeface="Segoe UI"/>
              </a:rPr>
              <a:t>LiveChat</a:t>
            </a:r>
            <a:endParaRPr lang="en-US" sz="1078" kern="0">
              <a:solidFill>
                <a:schemeClr val="accent4"/>
              </a:solidFill>
              <a:latin typeface="Segoe UI"/>
            </a:endParaRP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MailChimp</a:t>
            </a: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Mandrill</a:t>
            </a:r>
          </a:p>
          <a:p>
            <a:pPr marL="169487" indent="-169487" defTabSz="913429">
              <a:spcAft>
                <a:spcPts val="147"/>
              </a:spcAft>
              <a:buFont typeface="Arial" panose="020B0604020202020204" pitchFamily="34" charset="0"/>
              <a:buChar char="•"/>
              <a:defRPr/>
            </a:pPr>
            <a:r>
              <a:rPr lang="en-US" sz="1078" kern="0">
                <a:solidFill>
                  <a:srgbClr val="7030A0"/>
                </a:solidFill>
                <a:latin typeface="Segoe UI"/>
              </a:rPr>
              <a:t>Microsoft Forms</a:t>
            </a:r>
          </a:p>
          <a:p>
            <a:pPr marL="169487" indent="-169487" defTabSz="913429">
              <a:spcAft>
                <a:spcPts val="147"/>
              </a:spcAft>
              <a:buFont typeface="Arial" panose="020B0604020202020204" pitchFamily="34" charset="0"/>
              <a:buChar char="•"/>
              <a:defRPr/>
            </a:pPr>
            <a:r>
              <a:rPr lang="en-US" sz="1078" kern="0">
                <a:solidFill>
                  <a:srgbClr val="7030A0"/>
                </a:solidFill>
                <a:latin typeface="Segoe UI"/>
              </a:rPr>
              <a:t>Microsoft Teams</a:t>
            </a:r>
          </a:p>
          <a:p>
            <a:pPr marL="169487" indent="-169487" defTabSz="913429">
              <a:spcAft>
                <a:spcPts val="147"/>
              </a:spcAft>
              <a:buFont typeface="Arial" panose="020B0604020202020204" pitchFamily="34" charset="0"/>
              <a:buChar char="•"/>
              <a:defRPr/>
            </a:pPr>
            <a:r>
              <a:rPr lang="en-US" sz="1078" kern="0">
                <a:solidFill>
                  <a:srgbClr val="7030A0"/>
                </a:solidFill>
                <a:latin typeface="Segoe UI"/>
              </a:rPr>
              <a:t>Microsoft Translator</a:t>
            </a: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Medium</a:t>
            </a: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MSN Weather</a:t>
            </a:r>
          </a:p>
          <a:p>
            <a:pPr marL="169487" indent="-169487" defTabSz="913429">
              <a:spcAft>
                <a:spcPts val="147"/>
              </a:spcAft>
              <a:buFont typeface="Arial" panose="020B0604020202020204" pitchFamily="34" charset="0"/>
              <a:buChar char="•"/>
              <a:defRPr/>
            </a:pPr>
            <a:r>
              <a:rPr lang="en-US" sz="1078" kern="0" err="1">
                <a:solidFill>
                  <a:schemeClr val="accent4"/>
                </a:solidFill>
                <a:latin typeface="Segoe UI"/>
              </a:rPr>
              <a:t>Muhimbi</a:t>
            </a:r>
            <a:r>
              <a:rPr lang="en-US" sz="1078" kern="0">
                <a:solidFill>
                  <a:schemeClr val="accent4"/>
                </a:solidFill>
                <a:latin typeface="Segoe UI"/>
              </a:rPr>
              <a:t> PDF</a:t>
            </a:r>
          </a:p>
          <a:p>
            <a:pPr marL="169487" indent="-169487" defTabSz="913429">
              <a:spcAft>
                <a:spcPts val="147"/>
              </a:spcAft>
              <a:buFont typeface="Arial" panose="020B0604020202020204" pitchFamily="34" charset="0"/>
              <a:buChar char="•"/>
              <a:defRPr/>
            </a:pPr>
            <a:r>
              <a:rPr lang="en-US" sz="1078" kern="0" err="1">
                <a:solidFill>
                  <a:schemeClr val="accent4"/>
                </a:solidFill>
                <a:latin typeface="Segoe UI"/>
              </a:rPr>
              <a:t>Nexmo</a:t>
            </a:r>
            <a:endParaRPr lang="en-US" sz="1078" kern="0">
              <a:solidFill>
                <a:schemeClr val="accent4"/>
              </a:solidFill>
              <a:latin typeface="Segoe UI"/>
            </a:endParaRPr>
          </a:p>
          <a:p>
            <a:pPr marL="169487" indent="-169487" defTabSz="913429">
              <a:spcAft>
                <a:spcPts val="147"/>
              </a:spcAft>
              <a:buFont typeface="Arial" panose="020B0604020202020204" pitchFamily="34" charset="0"/>
              <a:buChar char="•"/>
              <a:defRPr/>
            </a:pPr>
            <a:r>
              <a:rPr lang="en-US" sz="1078" kern="0">
                <a:solidFill>
                  <a:srgbClr val="7030A0"/>
                </a:solidFill>
                <a:latin typeface="Segoe UI"/>
              </a:rPr>
              <a:t>Office 365</a:t>
            </a:r>
          </a:p>
          <a:p>
            <a:pPr marL="169487" indent="-169487" defTabSz="913429">
              <a:spcAft>
                <a:spcPts val="147"/>
              </a:spcAft>
              <a:buFont typeface="Arial" panose="020B0604020202020204" pitchFamily="34" charset="0"/>
              <a:buChar char="•"/>
              <a:defRPr/>
            </a:pPr>
            <a:r>
              <a:rPr lang="en-US" altLang="ja-JP" sz="1078" kern="0">
                <a:solidFill>
                  <a:srgbClr val="7030A0"/>
                </a:solidFill>
                <a:latin typeface="Segoe UI"/>
              </a:rPr>
              <a:t>Office</a:t>
            </a:r>
            <a:r>
              <a:rPr lang="ja-JP" altLang="en-US" sz="1078" kern="0">
                <a:solidFill>
                  <a:srgbClr val="7030A0"/>
                </a:solidFill>
                <a:latin typeface="Segoe UI"/>
              </a:rPr>
              <a:t> </a:t>
            </a:r>
            <a:r>
              <a:rPr lang="en-US" altLang="ja-JP" sz="1078" kern="0">
                <a:solidFill>
                  <a:srgbClr val="7030A0"/>
                </a:solidFill>
                <a:latin typeface="Segoe UI"/>
              </a:rPr>
              <a:t>365</a:t>
            </a:r>
            <a:r>
              <a:rPr lang="ja-JP" altLang="en-US" sz="1078" kern="0">
                <a:solidFill>
                  <a:srgbClr val="7030A0"/>
                </a:solidFill>
                <a:latin typeface="Segoe UI"/>
              </a:rPr>
              <a:t> </a:t>
            </a:r>
            <a:r>
              <a:rPr lang="en-US" altLang="ja-JP" sz="1078" kern="0">
                <a:solidFill>
                  <a:srgbClr val="7030A0"/>
                </a:solidFill>
                <a:latin typeface="Segoe UI"/>
              </a:rPr>
              <a:t>Users</a:t>
            </a:r>
          </a:p>
          <a:p>
            <a:pPr marL="169487" indent="-169487" defTabSz="913429">
              <a:spcAft>
                <a:spcPts val="147"/>
              </a:spcAft>
              <a:buFont typeface="Arial" panose="020B0604020202020204" pitchFamily="34" charset="0"/>
              <a:buChar char="•"/>
              <a:defRPr/>
            </a:pPr>
            <a:r>
              <a:rPr lang="en-US" altLang="ja-JP" sz="1078" kern="0">
                <a:solidFill>
                  <a:srgbClr val="7030A0"/>
                </a:solidFill>
                <a:latin typeface="Segoe UI"/>
              </a:rPr>
              <a:t>Office 365 Video</a:t>
            </a:r>
          </a:p>
          <a:p>
            <a:pPr marL="169487" indent="-169487" defTabSz="913429">
              <a:spcAft>
                <a:spcPts val="147"/>
              </a:spcAft>
              <a:buFont typeface="Arial" panose="020B0604020202020204" pitchFamily="34" charset="0"/>
              <a:buChar char="•"/>
              <a:defRPr/>
            </a:pPr>
            <a:r>
              <a:rPr lang="en-US" sz="1078" kern="0">
                <a:solidFill>
                  <a:srgbClr val="7030A0"/>
                </a:solidFill>
                <a:latin typeface="Segoe UI"/>
              </a:rPr>
              <a:t>OneDrive</a:t>
            </a:r>
          </a:p>
          <a:p>
            <a:pPr marL="169487" indent="-169487" defTabSz="913429">
              <a:spcAft>
                <a:spcPts val="147"/>
              </a:spcAft>
              <a:buFont typeface="Arial" panose="020B0604020202020204" pitchFamily="34" charset="0"/>
              <a:buChar char="•"/>
              <a:defRPr/>
            </a:pPr>
            <a:r>
              <a:rPr lang="en-US" sz="1078" kern="0">
                <a:solidFill>
                  <a:srgbClr val="7030A0"/>
                </a:solidFill>
                <a:latin typeface="Segoe UI"/>
              </a:rPr>
              <a:t>OneDrive for Business</a:t>
            </a:r>
          </a:p>
          <a:p>
            <a:pPr marL="169487" indent="-169487" defTabSz="913429">
              <a:spcAft>
                <a:spcPts val="147"/>
              </a:spcAft>
              <a:buFont typeface="Arial" panose="020B0604020202020204" pitchFamily="34" charset="0"/>
              <a:buChar char="•"/>
              <a:defRPr/>
            </a:pPr>
            <a:r>
              <a:rPr lang="en-US" sz="1078" kern="0">
                <a:solidFill>
                  <a:srgbClr val="7030A0"/>
                </a:solidFill>
                <a:latin typeface="Segoe UI"/>
              </a:rPr>
              <a:t>OneNote</a:t>
            </a:r>
          </a:p>
          <a:p>
            <a:pPr marL="169487" indent="-169487" defTabSz="913429">
              <a:spcAft>
                <a:spcPts val="147"/>
              </a:spcAft>
              <a:buFont typeface="Arial" panose="020B0604020202020204" pitchFamily="34" charset="0"/>
              <a:buChar char="•"/>
              <a:defRPr/>
            </a:pPr>
            <a:r>
              <a:rPr lang="en-US" sz="1078" kern="0">
                <a:solidFill>
                  <a:srgbClr val="7030A0"/>
                </a:solidFill>
                <a:latin typeface="Segoe UI"/>
              </a:rPr>
              <a:t>Outlook.com</a:t>
            </a:r>
          </a:p>
          <a:p>
            <a:pPr marL="169487" indent="-169487" defTabSz="913429">
              <a:spcAft>
                <a:spcPts val="147"/>
              </a:spcAft>
              <a:buFont typeface="Arial" panose="020B0604020202020204" pitchFamily="34" charset="0"/>
              <a:buChar char="•"/>
              <a:defRPr/>
            </a:pPr>
            <a:r>
              <a:rPr lang="en-US" sz="1078" kern="0">
                <a:solidFill>
                  <a:srgbClr val="7030A0"/>
                </a:solidFill>
                <a:latin typeface="Segoe UI"/>
              </a:rPr>
              <a:t>Outlook Customer Manager</a:t>
            </a:r>
          </a:p>
          <a:p>
            <a:pPr marL="169487" indent="-169487" defTabSz="913429">
              <a:spcAft>
                <a:spcPts val="147"/>
              </a:spcAft>
              <a:buFont typeface="Arial" panose="020B0604020202020204" pitchFamily="34" charset="0"/>
              <a:buChar char="•"/>
              <a:defRPr/>
            </a:pPr>
            <a:r>
              <a:rPr lang="en-US" sz="1078" kern="0">
                <a:solidFill>
                  <a:srgbClr val="7030A0"/>
                </a:solidFill>
                <a:latin typeface="Segoe UI"/>
              </a:rPr>
              <a:t>Outlook Tasks</a:t>
            </a: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Paylocity</a:t>
            </a:r>
          </a:p>
          <a:p>
            <a:pPr marL="169487" indent="-169487" defTabSz="913429">
              <a:spcAft>
                <a:spcPts val="147"/>
              </a:spcAft>
              <a:buFont typeface="Arial" panose="020B0604020202020204" pitchFamily="34" charset="0"/>
              <a:buChar char="•"/>
              <a:defRPr/>
            </a:pPr>
            <a:r>
              <a:rPr lang="en-US" sz="1078" kern="0" err="1">
                <a:solidFill>
                  <a:schemeClr val="accent4"/>
                </a:solidFill>
                <a:latin typeface="Segoe UI"/>
              </a:rPr>
              <a:t>PagerDuty</a:t>
            </a:r>
            <a:endParaRPr lang="en-US" sz="1078" kern="0">
              <a:solidFill>
                <a:schemeClr val="accent4"/>
              </a:solidFill>
              <a:latin typeface="Segoe UI"/>
            </a:endParaRPr>
          </a:p>
          <a:p>
            <a:pPr marL="169487" indent="-169487" defTabSz="913429">
              <a:spcAft>
                <a:spcPts val="147"/>
              </a:spcAft>
              <a:buFont typeface="Arial" panose="020B0604020202020204" pitchFamily="34" charset="0"/>
              <a:buChar char="•"/>
              <a:defRPr/>
            </a:pPr>
            <a:r>
              <a:rPr lang="en-US" sz="1078" kern="0" err="1">
                <a:solidFill>
                  <a:schemeClr val="accent4"/>
                </a:solidFill>
                <a:latin typeface="Segoe UI"/>
              </a:rPr>
              <a:t>Parserr</a:t>
            </a:r>
            <a:endParaRPr lang="en-US" sz="1078" kern="0">
              <a:solidFill>
                <a:schemeClr val="accent4"/>
              </a:solidFill>
              <a:latin typeface="Segoe UI"/>
            </a:endParaRP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Pinterest</a:t>
            </a:r>
          </a:p>
        </p:txBody>
      </p:sp>
      <p:sp>
        <p:nvSpPr>
          <p:cNvPr id="6" name="TextBox 5">
            <a:extLst>
              <a:ext uri="{FF2B5EF4-FFF2-40B4-BE49-F238E27FC236}">
                <a16:creationId xmlns:a16="http://schemas.microsoft.com/office/drawing/2014/main" id="{15D366E0-910D-4BBB-8825-846D92FD9FFB}"/>
              </a:ext>
            </a:extLst>
          </p:cNvPr>
          <p:cNvSpPr txBox="1"/>
          <p:nvPr/>
        </p:nvSpPr>
        <p:spPr>
          <a:xfrm>
            <a:off x="10578124" y="198675"/>
            <a:ext cx="2745208" cy="5995322"/>
          </a:xfrm>
          <a:prstGeom prst="rect">
            <a:avLst/>
          </a:prstGeom>
          <a:noFill/>
        </p:spPr>
        <p:txBody>
          <a:bodyPr wrap="square" lIns="179285" tIns="143428" rIns="179285" bIns="143428" rtlCol="0">
            <a:spAutoFit/>
          </a:bodyPr>
          <a:lstStyle/>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Pipedrive</a:t>
            </a: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Pivotal Tracker</a:t>
            </a:r>
          </a:p>
          <a:p>
            <a:pPr marL="169487" indent="-169487" defTabSz="913429">
              <a:spcAft>
                <a:spcPts val="147"/>
              </a:spcAft>
              <a:buFont typeface="Arial" panose="020B0604020202020204" pitchFamily="34" charset="0"/>
              <a:buChar char="•"/>
              <a:defRPr/>
            </a:pPr>
            <a:r>
              <a:rPr lang="en-US" sz="1078" kern="0">
                <a:solidFill>
                  <a:srgbClr val="7030A0"/>
                </a:solidFill>
                <a:latin typeface="Segoe UI"/>
              </a:rPr>
              <a:t>Planner</a:t>
            </a:r>
          </a:p>
          <a:p>
            <a:pPr marL="169487" indent="-169487" defTabSz="913429">
              <a:spcAft>
                <a:spcPts val="147"/>
              </a:spcAft>
              <a:buFont typeface="Arial" panose="020B0604020202020204" pitchFamily="34" charset="0"/>
              <a:buChar char="•"/>
              <a:defRPr/>
            </a:pPr>
            <a:r>
              <a:rPr lang="en-US" sz="1078" kern="0">
                <a:solidFill>
                  <a:srgbClr val="7030A0"/>
                </a:solidFill>
                <a:latin typeface="Segoe UI"/>
              </a:rPr>
              <a:t>Power BI</a:t>
            </a:r>
          </a:p>
          <a:p>
            <a:pPr marL="169487" indent="-169487" defTabSz="913429">
              <a:spcAft>
                <a:spcPts val="147"/>
              </a:spcAft>
              <a:buFont typeface="Arial" panose="020B0604020202020204" pitchFamily="34" charset="0"/>
              <a:buChar char="•"/>
              <a:defRPr/>
            </a:pPr>
            <a:r>
              <a:rPr lang="en-US" sz="1078" kern="0">
                <a:solidFill>
                  <a:srgbClr val="7030A0"/>
                </a:solidFill>
                <a:latin typeface="Segoe UI"/>
              </a:rPr>
              <a:t>Project Online</a:t>
            </a: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Redmine</a:t>
            </a: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Salesforce</a:t>
            </a: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Salesforce Chatter</a:t>
            </a:r>
          </a:p>
          <a:p>
            <a:pPr marL="169487" indent="-169487" defTabSz="913429">
              <a:spcAft>
                <a:spcPts val="147"/>
              </a:spcAft>
              <a:buFont typeface="Arial" panose="020B0604020202020204" pitchFamily="34" charset="0"/>
              <a:buChar char="•"/>
              <a:defRPr/>
            </a:pPr>
            <a:r>
              <a:rPr lang="en-US" sz="1078" kern="0" err="1">
                <a:solidFill>
                  <a:schemeClr val="accent4"/>
                </a:solidFill>
                <a:latin typeface="Segoe UI"/>
              </a:rPr>
              <a:t>SendGrid</a:t>
            </a:r>
            <a:endParaRPr lang="en-US" sz="1078" kern="0">
              <a:solidFill>
                <a:schemeClr val="accent4"/>
              </a:solidFill>
              <a:latin typeface="Segoe UI"/>
            </a:endParaRPr>
          </a:p>
          <a:p>
            <a:pPr marL="169487" indent="-169487" defTabSz="913429">
              <a:spcAft>
                <a:spcPts val="147"/>
              </a:spcAft>
              <a:buFont typeface="Arial" panose="020B0604020202020204" pitchFamily="34" charset="0"/>
              <a:buChar char="•"/>
              <a:defRPr/>
            </a:pPr>
            <a:r>
              <a:rPr lang="en-US" sz="1078" kern="0">
                <a:solidFill>
                  <a:srgbClr val="7030A0"/>
                </a:solidFill>
                <a:latin typeface="Segoe UI"/>
              </a:rPr>
              <a:t>SharePoint Online </a:t>
            </a: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Slack</a:t>
            </a:r>
          </a:p>
          <a:p>
            <a:pPr marL="169487" indent="-169487" defTabSz="913429">
              <a:spcAft>
                <a:spcPts val="147"/>
              </a:spcAft>
              <a:buFont typeface="Arial" panose="020B0604020202020204" pitchFamily="34" charset="0"/>
              <a:buChar char="•"/>
              <a:defRPr/>
            </a:pPr>
            <a:r>
              <a:rPr lang="en-US" sz="1078" kern="0" err="1">
                <a:solidFill>
                  <a:schemeClr val="accent4"/>
                </a:solidFill>
                <a:latin typeface="Segoe UI"/>
              </a:rPr>
              <a:t>SmartSheet</a:t>
            </a:r>
            <a:endParaRPr lang="en-US" sz="1078" kern="0">
              <a:solidFill>
                <a:schemeClr val="accent4"/>
              </a:solidFill>
              <a:latin typeface="Segoe UI"/>
            </a:endParaRPr>
          </a:p>
          <a:p>
            <a:pPr marL="169487" indent="-169487" defTabSz="913429">
              <a:spcAft>
                <a:spcPts val="147"/>
              </a:spcAft>
              <a:buFont typeface="Arial" panose="020B0604020202020204" pitchFamily="34" charset="0"/>
              <a:buChar char="•"/>
              <a:defRPr/>
            </a:pPr>
            <a:r>
              <a:rPr lang="en-US" sz="1078" kern="0" err="1">
                <a:solidFill>
                  <a:schemeClr val="accent4"/>
                </a:solidFill>
                <a:latin typeface="Segoe UI"/>
              </a:rPr>
              <a:t>SparkPost</a:t>
            </a:r>
            <a:r>
              <a:rPr lang="en-US" sz="1078" kern="0">
                <a:solidFill>
                  <a:schemeClr val="accent4"/>
                </a:solidFill>
                <a:latin typeface="Segoe UI"/>
              </a:rPr>
              <a:t> </a:t>
            </a: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Stripe</a:t>
            </a: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Survey Monkey</a:t>
            </a: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Teamwork</a:t>
            </a: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Teradata</a:t>
            </a:r>
          </a:p>
          <a:p>
            <a:pPr marL="169487" indent="-169487" defTabSz="913429">
              <a:spcAft>
                <a:spcPts val="147"/>
              </a:spcAft>
              <a:buFont typeface="Arial" panose="020B0604020202020204" pitchFamily="34" charset="0"/>
              <a:buChar char="•"/>
              <a:defRPr/>
            </a:pPr>
            <a:r>
              <a:rPr lang="en-US" sz="1078" kern="0" err="1">
                <a:solidFill>
                  <a:schemeClr val="accent4"/>
                </a:solidFill>
                <a:latin typeface="Segoe UI"/>
              </a:rPr>
              <a:t>Todoist</a:t>
            </a:r>
            <a:endParaRPr lang="en-US" sz="1078" kern="0">
              <a:solidFill>
                <a:schemeClr val="accent4"/>
              </a:solidFill>
              <a:latin typeface="Segoe UI"/>
            </a:endParaRPr>
          </a:p>
          <a:p>
            <a:pPr marL="169487" indent="-169487" defTabSz="913429">
              <a:spcAft>
                <a:spcPts val="147"/>
              </a:spcAft>
              <a:buFont typeface="Arial" panose="020B0604020202020204" pitchFamily="34" charset="0"/>
              <a:buChar char="•"/>
              <a:defRPr/>
            </a:pPr>
            <a:r>
              <a:rPr lang="en-US" sz="1078" kern="0" err="1">
                <a:solidFill>
                  <a:schemeClr val="accent4"/>
                </a:solidFill>
                <a:latin typeface="Segoe UI"/>
              </a:rPr>
              <a:t>Toodledo</a:t>
            </a:r>
            <a:endParaRPr lang="en-US" sz="1078" kern="0">
              <a:solidFill>
                <a:schemeClr val="accent4"/>
              </a:solidFill>
              <a:latin typeface="Segoe UI"/>
            </a:endParaRP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Trello</a:t>
            </a: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Twilio</a:t>
            </a: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Twitter</a:t>
            </a:r>
          </a:p>
          <a:p>
            <a:pPr marL="169487" indent="-169487" defTabSz="913429">
              <a:spcAft>
                <a:spcPts val="147"/>
              </a:spcAft>
              <a:buFont typeface="Arial" panose="020B0604020202020204" pitchFamily="34" charset="0"/>
              <a:buChar char="•"/>
              <a:defRPr/>
            </a:pPr>
            <a:r>
              <a:rPr lang="en-GB" sz="1078" kern="0" err="1">
                <a:solidFill>
                  <a:schemeClr val="accent4"/>
                </a:solidFill>
                <a:latin typeface="Segoe UI"/>
              </a:rPr>
              <a:t>Typeform</a:t>
            </a:r>
            <a:endParaRPr lang="en-GB" sz="1078" kern="0">
              <a:solidFill>
                <a:schemeClr val="accent4"/>
              </a:solidFill>
              <a:latin typeface="Segoe UI"/>
            </a:endParaRPr>
          </a:p>
          <a:p>
            <a:pPr marL="169487" indent="-169487" defTabSz="913429">
              <a:spcAft>
                <a:spcPts val="147"/>
              </a:spcAft>
              <a:buFont typeface="Arial" panose="020B0604020202020204" pitchFamily="34" charset="0"/>
              <a:buChar char="•"/>
              <a:defRPr/>
            </a:pPr>
            <a:r>
              <a:rPr lang="en-GB" sz="1078" kern="0" err="1">
                <a:solidFill>
                  <a:schemeClr val="accent4"/>
                </a:solidFill>
                <a:latin typeface="Segoe UI"/>
              </a:rPr>
              <a:t>UserVoice</a:t>
            </a:r>
            <a:endParaRPr lang="en-GB" sz="1078" kern="0">
              <a:solidFill>
                <a:schemeClr val="accent4"/>
              </a:solidFill>
              <a:latin typeface="Segoe UI"/>
            </a:endParaRPr>
          </a:p>
          <a:p>
            <a:pPr marL="169487" indent="-169487" defTabSz="913429">
              <a:spcAft>
                <a:spcPts val="147"/>
              </a:spcAft>
              <a:buFont typeface="Arial" panose="020B0604020202020204" pitchFamily="34" charset="0"/>
              <a:buChar char="•"/>
              <a:defRPr/>
            </a:pPr>
            <a:r>
              <a:rPr lang="en-GB" sz="1078" kern="0">
                <a:solidFill>
                  <a:schemeClr val="accent4"/>
                </a:solidFill>
                <a:latin typeface="Segoe UI"/>
              </a:rPr>
              <a:t>Vimeo</a:t>
            </a:r>
          </a:p>
          <a:p>
            <a:pPr marL="169487" indent="-169487" defTabSz="913429">
              <a:spcAft>
                <a:spcPts val="147"/>
              </a:spcAft>
              <a:buFont typeface="Arial" panose="020B0604020202020204" pitchFamily="34" charset="0"/>
              <a:buChar char="•"/>
              <a:defRPr/>
            </a:pPr>
            <a:r>
              <a:rPr lang="en-GB" sz="1078" kern="0">
                <a:solidFill>
                  <a:srgbClr val="7030A0"/>
                </a:solidFill>
                <a:latin typeface="Segoe UI"/>
              </a:rPr>
              <a:t>VS Team Services</a:t>
            </a:r>
          </a:p>
          <a:p>
            <a:pPr marL="169487" indent="-169487" defTabSz="913429">
              <a:spcAft>
                <a:spcPts val="147"/>
              </a:spcAft>
              <a:buFont typeface="Arial" panose="020B0604020202020204" pitchFamily="34" charset="0"/>
              <a:buChar char="•"/>
              <a:defRPr/>
            </a:pPr>
            <a:r>
              <a:rPr lang="en-GB" sz="1078" kern="0" err="1">
                <a:solidFill>
                  <a:schemeClr val="accent4"/>
                </a:solidFill>
                <a:latin typeface="Segoe UI"/>
              </a:rPr>
              <a:t>Webmerge</a:t>
            </a:r>
            <a:endParaRPr lang="en-GB" sz="1078" kern="0">
              <a:solidFill>
                <a:schemeClr val="accent4"/>
              </a:solidFill>
              <a:latin typeface="Segoe UI"/>
            </a:endParaRPr>
          </a:p>
          <a:p>
            <a:pPr marL="169487" indent="-169487" defTabSz="913429">
              <a:spcAft>
                <a:spcPts val="147"/>
              </a:spcAft>
              <a:buFont typeface="Arial" panose="020B0604020202020204" pitchFamily="34" charset="0"/>
              <a:buChar char="•"/>
              <a:defRPr/>
            </a:pPr>
            <a:r>
              <a:rPr lang="en-GB" sz="1078" kern="0" err="1">
                <a:solidFill>
                  <a:schemeClr val="accent4"/>
                </a:solidFill>
                <a:latin typeface="Segoe UI"/>
              </a:rPr>
              <a:t>Wordpress</a:t>
            </a:r>
            <a:endParaRPr lang="en-GB" sz="1078" kern="0">
              <a:solidFill>
                <a:schemeClr val="accent4"/>
              </a:solidFill>
              <a:latin typeface="Segoe UI"/>
            </a:endParaRPr>
          </a:p>
          <a:p>
            <a:pPr marL="169487" indent="-169487" defTabSz="913429">
              <a:spcAft>
                <a:spcPts val="147"/>
              </a:spcAft>
              <a:buFont typeface="Arial" panose="020B0604020202020204" pitchFamily="34" charset="0"/>
              <a:buChar char="•"/>
              <a:defRPr/>
            </a:pPr>
            <a:r>
              <a:rPr lang="en-GB" sz="1078" kern="0">
                <a:solidFill>
                  <a:srgbClr val="7030A0"/>
                </a:solidFill>
                <a:latin typeface="Segoe UI"/>
              </a:rPr>
              <a:t>Wunderlist</a:t>
            </a:r>
          </a:p>
          <a:p>
            <a:pPr marL="169487" indent="-169487" defTabSz="913429">
              <a:spcAft>
                <a:spcPts val="147"/>
              </a:spcAft>
              <a:buFont typeface="Arial" panose="020B0604020202020204" pitchFamily="34" charset="0"/>
              <a:buChar char="•"/>
              <a:defRPr/>
            </a:pPr>
            <a:r>
              <a:rPr lang="en-GB" sz="1078" kern="0">
                <a:solidFill>
                  <a:srgbClr val="7030A0"/>
                </a:solidFill>
                <a:latin typeface="Segoe UI"/>
              </a:rPr>
              <a:t>Yammer</a:t>
            </a:r>
          </a:p>
          <a:p>
            <a:pPr marL="169487" indent="-169487" defTabSz="913429">
              <a:spcAft>
                <a:spcPts val="147"/>
              </a:spcAft>
              <a:buFont typeface="Arial" panose="020B0604020202020204" pitchFamily="34" charset="0"/>
              <a:buChar char="•"/>
              <a:defRPr/>
            </a:pPr>
            <a:r>
              <a:rPr lang="en-GB" sz="1078" kern="0">
                <a:solidFill>
                  <a:schemeClr val="accent4"/>
                </a:solidFill>
                <a:latin typeface="Segoe UI"/>
              </a:rPr>
              <a:t>YouTube</a:t>
            </a:r>
          </a:p>
          <a:p>
            <a:pPr marL="169487" indent="-169487" defTabSz="913429">
              <a:spcAft>
                <a:spcPts val="147"/>
              </a:spcAft>
              <a:buFont typeface="Arial" panose="020B0604020202020204" pitchFamily="34" charset="0"/>
              <a:buChar char="•"/>
              <a:defRPr/>
            </a:pPr>
            <a:r>
              <a:rPr lang="en-GB" sz="1078" kern="0">
                <a:solidFill>
                  <a:schemeClr val="accent4"/>
                </a:solidFill>
                <a:latin typeface="Segoe UI"/>
              </a:rPr>
              <a:t>Zendesk</a:t>
            </a:r>
          </a:p>
        </p:txBody>
      </p:sp>
      <p:sp>
        <p:nvSpPr>
          <p:cNvPr id="7" name="Rectangle 6">
            <a:extLst>
              <a:ext uri="{FF2B5EF4-FFF2-40B4-BE49-F238E27FC236}">
                <a16:creationId xmlns:a16="http://schemas.microsoft.com/office/drawing/2014/main" id="{F72E95C1-DEA5-401B-A5D6-7AE1CFAAC75E}"/>
              </a:ext>
            </a:extLst>
          </p:cNvPr>
          <p:cNvSpPr/>
          <p:nvPr/>
        </p:nvSpPr>
        <p:spPr bwMode="auto">
          <a:xfrm>
            <a:off x="867" y="974"/>
            <a:ext cx="4227848" cy="68560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9" name="Picture 8">
            <a:extLst>
              <a:ext uri="{FF2B5EF4-FFF2-40B4-BE49-F238E27FC236}">
                <a16:creationId xmlns:a16="http://schemas.microsoft.com/office/drawing/2014/main" id="{B5442D51-8F54-49D0-8D04-28A5BB5E5BCD}"/>
              </a:ext>
            </a:extLst>
          </p:cNvPr>
          <p:cNvPicPr>
            <a:picLocks noChangeAspect="1"/>
          </p:cNvPicPr>
          <p:nvPr/>
        </p:nvPicPr>
        <p:blipFill>
          <a:blip r:embed="rId3"/>
          <a:stretch>
            <a:fillRect/>
          </a:stretch>
        </p:blipFill>
        <p:spPr>
          <a:xfrm>
            <a:off x="119835" y="115162"/>
            <a:ext cx="3735427" cy="1249126"/>
          </a:xfrm>
          <a:prstGeom prst="rect">
            <a:avLst/>
          </a:prstGeom>
        </p:spPr>
      </p:pic>
      <p:sp>
        <p:nvSpPr>
          <p:cNvPr id="10" name="Text Placeholder 2">
            <a:extLst>
              <a:ext uri="{FF2B5EF4-FFF2-40B4-BE49-F238E27FC236}">
                <a16:creationId xmlns:a16="http://schemas.microsoft.com/office/drawing/2014/main" id="{30F9F01E-CF70-458D-B577-D2E29C19C794}"/>
              </a:ext>
            </a:extLst>
          </p:cNvPr>
          <p:cNvSpPr txBox="1">
            <a:spLocks/>
          </p:cNvSpPr>
          <p:nvPr/>
        </p:nvSpPr>
        <p:spPr>
          <a:xfrm>
            <a:off x="300984" y="1699050"/>
            <a:ext cx="4163905" cy="2496286"/>
          </a:xfrm>
          <a:prstGeom prst="rect">
            <a:avLst/>
          </a:prstGeom>
        </p:spPr>
        <p:txBody>
          <a:bodyPr lIns="179158" tIns="143326" rIns="179158"/>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1218483">
              <a:spcAft>
                <a:spcPts val="392"/>
              </a:spcAft>
              <a:buNone/>
              <a:defRPr/>
            </a:pPr>
            <a:r>
              <a:rPr lang="en-US" sz="1961">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Cloud APIs and </a:t>
            </a:r>
            <a:br>
              <a:rPr lang="en-US" sz="1961">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961">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platform functionality</a:t>
            </a:r>
          </a:p>
          <a:p>
            <a:pPr marL="0" lvl="1" indent="0" defTabSz="914192">
              <a:spcBef>
                <a:spcPts val="0"/>
              </a:spcBef>
              <a:spcAft>
                <a:spcPts val="600"/>
              </a:spcAft>
              <a:buNone/>
              <a:defRPr/>
            </a:pPr>
            <a:r>
              <a:rPr lang="en-US" sz="1765">
                <a:gradFill>
                  <a:gsLst>
                    <a:gs pos="2917">
                      <a:srgbClr val="FFFFFF"/>
                    </a:gs>
                    <a:gs pos="30000">
                      <a:srgbClr val="FFFFFF"/>
                    </a:gs>
                  </a:gsLst>
                  <a:lin ang="5400000" scaled="0"/>
                </a:gradFill>
                <a:latin typeface="Segoe UI Semilight"/>
              </a:rPr>
              <a:t>To your services, apps, LOB systems </a:t>
            </a:r>
          </a:p>
          <a:p>
            <a:pPr marL="0" lvl="1" indent="0" defTabSz="914192">
              <a:spcBef>
                <a:spcPts val="0"/>
              </a:spcBef>
              <a:spcAft>
                <a:spcPts val="600"/>
              </a:spcAft>
              <a:buNone/>
              <a:defRPr/>
            </a:pPr>
            <a:r>
              <a:rPr lang="en-US" sz="1765">
                <a:gradFill>
                  <a:gsLst>
                    <a:gs pos="2917">
                      <a:srgbClr val="FFFFFF"/>
                    </a:gs>
                    <a:gs pos="30000">
                      <a:srgbClr val="FFFFFF"/>
                    </a:gs>
                  </a:gsLst>
                  <a:lin ang="5400000" scaled="0"/>
                </a:gradFill>
                <a:latin typeface="Segoe UI Semilight"/>
              </a:rPr>
              <a:t>Hosted and managed within </a:t>
            </a:r>
            <a:br>
              <a:rPr lang="en-US" sz="1765">
                <a:gradFill>
                  <a:gsLst>
                    <a:gs pos="2917">
                      <a:srgbClr val="FFFFFF"/>
                    </a:gs>
                    <a:gs pos="30000">
                      <a:srgbClr val="FFFFFF"/>
                    </a:gs>
                  </a:gsLst>
                  <a:lin ang="5400000" scaled="0"/>
                </a:gradFill>
                <a:latin typeface="Segoe UI Semilight"/>
              </a:rPr>
            </a:br>
            <a:r>
              <a:rPr lang="en-US" sz="1765">
                <a:gradFill>
                  <a:gsLst>
                    <a:gs pos="2917">
                      <a:srgbClr val="FFFFFF"/>
                    </a:gs>
                    <a:gs pos="30000">
                      <a:srgbClr val="FFFFFF"/>
                    </a:gs>
                  </a:gsLst>
                  <a:lin ang="5400000" scaled="0"/>
                </a:gradFill>
                <a:latin typeface="Segoe UI Semilight"/>
              </a:rPr>
              <a:t>the platform</a:t>
            </a:r>
          </a:p>
          <a:p>
            <a:pPr marL="0" lvl="1" indent="0" defTabSz="914192">
              <a:spcBef>
                <a:spcPts val="0"/>
              </a:spcBef>
              <a:spcAft>
                <a:spcPts val="600"/>
              </a:spcAft>
              <a:buNone/>
              <a:defRPr/>
            </a:pPr>
            <a:r>
              <a:rPr lang="en-US" sz="1765">
                <a:gradFill>
                  <a:gsLst>
                    <a:gs pos="2917">
                      <a:srgbClr val="FFFFFF"/>
                    </a:gs>
                    <a:gs pos="30000">
                      <a:srgbClr val="FFFFFF"/>
                    </a:gs>
                  </a:gsLst>
                  <a:lin ang="5400000" scaled="0"/>
                </a:gradFill>
                <a:latin typeface="Segoe UI Semilight"/>
              </a:rPr>
              <a:t>Scales to meet your needs </a:t>
            </a:r>
          </a:p>
          <a:p>
            <a:pPr marL="0" lvl="1" indent="0" defTabSz="914192">
              <a:spcBef>
                <a:spcPts val="0"/>
              </a:spcBef>
              <a:spcAft>
                <a:spcPts val="600"/>
              </a:spcAft>
              <a:buNone/>
              <a:defRPr/>
            </a:pPr>
            <a:r>
              <a:rPr lang="en-US" sz="1765">
                <a:gradFill>
                  <a:gsLst>
                    <a:gs pos="2917">
                      <a:srgbClr val="FFFFFF"/>
                    </a:gs>
                    <a:gs pos="30000">
                      <a:srgbClr val="FFFFFF"/>
                    </a:gs>
                  </a:gsLst>
                  <a:lin ang="5400000" scaled="0"/>
                </a:gradFill>
                <a:latin typeface="Segoe UI Semilight"/>
              </a:rPr>
              <a:t>First class designer experience</a:t>
            </a:r>
          </a:p>
          <a:p>
            <a:pPr marL="0" lvl="1" indent="0" defTabSz="914192">
              <a:spcBef>
                <a:spcPts val="0"/>
              </a:spcBef>
              <a:spcAft>
                <a:spcPts val="600"/>
              </a:spcAft>
              <a:buNone/>
              <a:defRPr/>
            </a:pPr>
            <a:r>
              <a:rPr lang="en-US" sz="1765">
                <a:gradFill>
                  <a:gsLst>
                    <a:gs pos="2917">
                      <a:srgbClr val="FFFFFF"/>
                    </a:gs>
                    <a:gs pos="30000">
                      <a:srgbClr val="FFFFFF"/>
                    </a:gs>
                  </a:gsLst>
                  <a:lin ang="5400000" scaled="0"/>
                </a:gradFill>
                <a:latin typeface="Segoe UI Semilight"/>
              </a:rPr>
              <a:t>Rapid development</a:t>
            </a:r>
          </a:p>
        </p:txBody>
      </p:sp>
      <p:sp>
        <p:nvSpPr>
          <p:cNvPr id="11" name="Text Placeholder 2">
            <a:extLst>
              <a:ext uri="{FF2B5EF4-FFF2-40B4-BE49-F238E27FC236}">
                <a16:creationId xmlns:a16="http://schemas.microsoft.com/office/drawing/2014/main" id="{392E136A-415F-4ABC-B19F-4699C6A65456}"/>
              </a:ext>
            </a:extLst>
          </p:cNvPr>
          <p:cNvSpPr txBox="1">
            <a:spLocks/>
          </p:cNvSpPr>
          <p:nvPr/>
        </p:nvSpPr>
        <p:spPr>
          <a:xfrm>
            <a:off x="298276" y="4317254"/>
            <a:ext cx="4171022" cy="2289797"/>
          </a:xfrm>
          <a:prstGeom prst="rect">
            <a:avLst/>
          </a:prstGeom>
        </p:spPr>
        <p:txBody>
          <a:bodyPr vert="horz" wrap="square" lIns="179158" tIns="143326" rIns="179158" bIns="89567" rtlCol="0">
            <a:spAutoFit/>
          </a:bodyPr>
          <a:lstStyle>
            <a:lvl1pPr marL="287338" marR="0" indent="-287338" algn="l" defTabSz="932742" rtl="0" eaLnBrk="1" fontAlgn="auto" latinLnBrk="0" hangingPunct="1">
              <a:lnSpc>
                <a:spcPct val="90000"/>
              </a:lnSpc>
              <a:spcBef>
                <a:spcPts val="1224"/>
              </a:spcBef>
              <a:spcAft>
                <a:spcPts val="0"/>
              </a:spcAft>
              <a:buClr>
                <a:schemeClr val="tx1"/>
              </a:buClr>
              <a:buSzPct val="90000"/>
              <a:buFont typeface="Arial" pitchFamily="34" charset="0"/>
              <a:buChar char="•"/>
              <a:tabLst/>
              <a:defRPr lang="en-US" sz="3200" kern="1200" spc="0" baseline="0">
                <a:gradFill>
                  <a:gsLst>
                    <a:gs pos="1250">
                      <a:schemeClr val="tx1"/>
                    </a:gs>
                    <a:gs pos="100000">
                      <a:schemeClr val="tx1"/>
                    </a:gs>
                  </a:gsLst>
                  <a:lin ang="5400000" scaled="0"/>
                </a:gradFill>
                <a:latin typeface="+mj-lt"/>
                <a:ea typeface="+mn-ea"/>
                <a:cs typeface="+mn-cs"/>
              </a:defRPr>
            </a:lvl1pPr>
            <a:lvl2pPr marL="531166" marR="0" indent="-233195"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699585" marR="0" indent="-168419"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80958" marR="0" indent="-181374"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49377" marR="0" indent="-168419"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8483">
              <a:spcBef>
                <a:spcPct val="20000"/>
              </a:spcBef>
              <a:spcAft>
                <a:spcPts val="392"/>
              </a:spcAft>
              <a:buClrTx/>
              <a:buNone/>
              <a:defRPr/>
            </a:pPr>
            <a:r>
              <a:rPr lang="en-US" sz="1961">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API connections</a:t>
            </a:r>
          </a:p>
          <a:p>
            <a:pPr marL="0" lvl="1" indent="0" defTabSz="914192">
              <a:spcBef>
                <a:spcPts val="0"/>
              </a:spcBef>
              <a:spcAft>
                <a:spcPts val="600"/>
              </a:spcAft>
              <a:buNone/>
              <a:defRPr/>
            </a:pPr>
            <a:r>
              <a:rPr lang="en-US" sz="1765">
                <a:gradFill>
                  <a:gsLst>
                    <a:gs pos="2917">
                      <a:srgbClr val="FFFFFF"/>
                    </a:gs>
                    <a:gs pos="30000">
                      <a:srgbClr val="FFFFFF"/>
                    </a:gs>
                  </a:gsLst>
                  <a:lin ang="5400000" scaled="0"/>
                </a:gradFill>
                <a:latin typeface="Segoe UI Semilight"/>
              </a:rPr>
              <a:t>Authenticate once and reuse</a:t>
            </a:r>
          </a:p>
          <a:p>
            <a:pPr marL="0" lvl="1" indent="0" defTabSz="914192">
              <a:spcBef>
                <a:spcPts val="0"/>
              </a:spcBef>
              <a:spcAft>
                <a:spcPts val="600"/>
              </a:spcAft>
              <a:buNone/>
              <a:defRPr/>
            </a:pPr>
            <a:r>
              <a:rPr lang="en-US" sz="1765">
                <a:gradFill>
                  <a:gsLst>
                    <a:gs pos="2917">
                      <a:srgbClr val="FFFFFF"/>
                    </a:gs>
                    <a:gs pos="30000">
                      <a:srgbClr val="FFFFFF"/>
                    </a:gs>
                  </a:gsLst>
                  <a:lin ang="5400000" scaled="0"/>
                </a:gradFill>
                <a:latin typeface="Segoe UI Semilight"/>
              </a:rPr>
              <a:t>Differentiate connection </a:t>
            </a:r>
            <a:br>
              <a:rPr lang="en-US" sz="1765">
                <a:gradFill>
                  <a:gsLst>
                    <a:gs pos="2917">
                      <a:srgbClr val="FFFFFF"/>
                    </a:gs>
                    <a:gs pos="30000">
                      <a:srgbClr val="FFFFFF"/>
                    </a:gs>
                  </a:gsLst>
                  <a:lin ang="5400000" scaled="0"/>
                </a:gradFill>
                <a:latin typeface="Segoe UI Semilight"/>
              </a:rPr>
            </a:br>
            <a:r>
              <a:rPr lang="en-US" sz="1765">
                <a:gradFill>
                  <a:gsLst>
                    <a:gs pos="2917">
                      <a:srgbClr val="FFFFFF"/>
                    </a:gs>
                    <a:gs pos="30000">
                      <a:srgbClr val="FFFFFF"/>
                    </a:gs>
                  </a:gsLst>
                  <a:lin ang="5400000" scaled="0"/>
                </a:gradFill>
                <a:latin typeface="Segoe UI Semilight"/>
              </a:rPr>
              <a:t>configuration</a:t>
            </a:r>
          </a:p>
          <a:p>
            <a:pPr marL="0" lvl="1" indent="0" defTabSz="914192">
              <a:spcBef>
                <a:spcPts val="0"/>
              </a:spcBef>
              <a:spcAft>
                <a:spcPts val="600"/>
              </a:spcAft>
              <a:buNone/>
              <a:defRPr/>
            </a:pPr>
            <a:r>
              <a:rPr lang="en-US" sz="1765">
                <a:gradFill>
                  <a:gsLst>
                    <a:gs pos="2917">
                      <a:srgbClr val="FFFFFF"/>
                    </a:gs>
                    <a:gs pos="30000">
                      <a:srgbClr val="FFFFFF"/>
                    </a:gs>
                  </a:gsLst>
                  <a:lin ang="5400000" scaled="0"/>
                </a:gradFill>
                <a:latin typeface="Segoe UI Semilight"/>
              </a:rPr>
              <a:t>Simple to deploy</a:t>
            </a:r>
          </a:p>
          <a:p>
            <a:pPr marL="0" lvl="1" indent="0" defTabSz="914192">
              <a:spcBef>
                <a:spcPts val="0"/>
              </a:spcBef>
              <a:spcAft>
                <a:spcPts val="600"/>
              </a:spcAft>
              <a:buNone/>
              <a:defRPr/>
            </a:pPr>
            <a:r>
              <a:rPr lang="en-US" sz="1765">
                <a:gradFill>
                  <a:gsLst>
                    <a:gs pos="2917">
                      <a:srgbClr val="FFFFFF"/>
                    </a:gs>
                    <a:gs pos="30000">
                      <a:srgbClr val="FFFFFF"/>
                    </a:gs>
                  </a:gsLst>
                  <a:lin ang="5400000" scaled="0"/>
                </a:gradFill>
                <a:latin typeface="Segoe UI Semilight"/>
              </a:rPr>
              <a:t>Portal experience for managing </a:t>
            </a:r>
            <a:br>
              <a:rPr lang="en-US" sz="1765">
                <a:gradFill>
                  <a:gsLst>
                    <a:gs pos="2917">
                      <a:srgbClr val="FFFFFF"/>
                    </a:gs>
                    <a:gs pos="30000">
                      <a:srgbClr val="FFFFFF"/>
                    </a:gs>
                  </a:gsLst>
                  <a:lin ang="5400000" scaled="0"/>
                </a:gradFill>
                <a:latin typeface="Segoe UI Semilight"/>
              </a:rPr>
            </a:br>
            <a:r>
              <a:rPr lang="en-US" sz="1765">
                <a:gradFill>
                  <a:gsLst>
                    <a:gs pos="2917">
                      <a:srgbClr val="FFFFFF"/>
                    </a:gs>
                    <a:gs pos="30000">
                      <a:srgbClr val="FFFFFF"/>
                    </a:gs>
                  </a:gsLst>
                  <a:lin ang="5400000" scaled="0"/>
                </a:gradFill>
                <a:latin typeface="Segoe UI Semilight"/>
              </a:rPr>
              <a:t>API Connections</a:t>
            </a:r>
          </a:p>
        </p:txBody>
      </p:sp>
      <p:sp>
        <p:nvSpPr>
          <p:cNvPr id="12" name="TextBox 11">
            <a:extLst>
              <a:ext uri="{FF2B5EF4-FFF2-40B4-BE49-F238E27FC236}">
                <a16:creationId xmlns:a16="http://schemas.microsoft.com/office/drawing/2014/main" id="{A64EA601-E73C-4D2C-A11F-3AD7766B8AF8}"/>
              </a:ext>
            </a:extLst>
          </p:cNvPr>
          <p:cNvSpPr txBox="1"/>
          <p:nvPr/>
        </p:nvSpPr>
        <p:spPr>
          <a:xfrm>
            <a:off x="4378350" y="9647"/>
            <a:ext cx="2745208" cy="2634979"/>
          </a:xfrm>
          <a:prstGeom prst="rect">
            <a:avLst/>
          </a:prstGeom>
          <a:noFill/>
        </p:spPr>
        <p:txBody>
          <a:bodyPr wrap="square" lIns="179285" tIns="143428" rIns="179285" bIns="143428" rtlCol="0">
            <a:spAutoFit/>
          </a:bodyPr>
          <a:lstStyle/>
          <a:p>
            <a:pPr defTabSz="913429">
              <a:spcAft>
                <a:spcPts val="147"/>
              </a:spcAft>
              <a:defRPr/>
            </a:pPr>
            <a:r>
              <a:rPr lang="en-US" sz="2353" kern="0">
                <a:solidFill>
                  <a:srgbClr val="7030A0"/>
                </a:solidFill>
                <a:latin typeface="Segoe UI"/>
              </a:rPr>
              <a:t>XML</a:t>
            </a: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XML Validation</a:t>
            </a: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Transform XML (+Mapper)</a:t>
            </a: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Flat File Encode</a:t>
            </a: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Flat File Decode</a:t>
            </a:r>
          </a:p>
          <a:p>
            <a:pPr marL="169487" indent="-169487" defTabSz="913429">
              <a:spcAft>
                <a:spcPts val="147"/>
              </a:spcAft>
              <a:buFont typeface="Arial" panose="020B0604020202020204" pitchFamily="34" charset="0"/>
              <a:buChar char="•"/>
              <a:defRPr/>
            </a:pPr>
            <a:r>
              <a:rPr lang="en-US" sz="1078" kern="0" err="1">
                <a:solidFill>
                  <a:schemeClr val="accent4"/>
                </a:solidFill>
                <a:latin typeface="Segoe UI"/>
              </a:rPr>
              <a:t>Int</a:t>
            </a:r>
            <a:r>
              <a:rPr lang="en-US" sz="1078" kern="0">
                <a:solidFill>
                  <a:schemeClr val="accent4"/>
                </a:solidFill>
                <a:latin typeface="Segoe UI"/>
              </a:rPr>
              <a:t> Account Artifact Lookup</a:t>
            </a:r>
          </a:p>
          <a:p>
            <a:pPr defTabSz="913429">
              <a:spcAft>
                <a:spcPts val="147"/>
              </a:spcAft>
              <a:defRPr/>
            </a:pPr>
            <a:r>
              <a:rPr lang="en-US" sz="2353" kern="0">
                <a:solidFill>
                  <a:srgbClr val="7030A0"/>
                </a:solidFill>
                <a:latin typeface="Segoe UI"/>
              </a:rPr>
              <a:t>EDI</a:t>
            </a: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X12</a:t>
            </a: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EDIFACT</a:t>
            </a: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AS2</a:t>
            </a:r>
          </a:p>
          <a:p>
            <a:pPr marL="169487" indent="-169487" defTabSz="913429">
              <a:spcAft>
                <a:spcPts val="147"/>
              </a:spcAft>
              <a:buFont typeface="Arial" panose="020B0604020202020204" pitchFamily="34" charset="0"/>
              <a:buChar char="•"/>
              <a:defRPr/>
            </a:pPr>
            <a:endParaRPr lang="en-US" sz="1078" kern="0">
              <a:solidFill>
                <a:schemeClr val="accent4"/>
              </a:solidFill>
              <a:latin typeface="Segoe UI"/>
            </a:endParaRPr>
          </a:p>
        </p:txBody>
      </p:sp>
      <p:sp>
        <p:nvSpPr>
          <p:cNvPr id="13" name="TextBox 12">
            <a:extLst>
              <a:ext uri="{FF2B5EF4-FFF2-40B4-BE49-F238E27FC236}">
                <a16:creationId xmlns:a16="http://schemas.microsoft.com/office/drawing/2014/main" id="{615E72FF-FB03-4362-9F5B-64D89879435F}"/>
              </a:ext>
            </a:extLst>
          </p:cNvPr>
          <p:cNvSpPr txBox="1"/>
          <p:nvPr/>
        </p:nvSpPr>
        <p:spPr>
          <a:xfrm>
            <a:off x="6469511" y="9648"/>
            <a:ext cx="2745208" cy="3171087"/>
          </a:xfrm>
          <a:prstGeom prst="rect">
            <a:avLst/>
          </a:prstGeom>
          <a:noFill/>
        </p:spPr>
        <p:txBody>
          <a:bodyPr wrap="square" lIns="179285" tIns="143428" rIns="179285" bIns="143428" rtlCol="0">
            <a:spAutoFit/>
          </a:bodyPr>
          <a:lstStyle/>
          <a:p>
            <a:pPr defTabSz="913429">
              <a:spcAft>
                <a:spcPts val="147"/>
              </a:spcAft>
              <a:defRPr/>
            </a:pPr>
            <a:r>
              <a:rPr lang="en-US" sz="2353" kern="0">
                <a:solidFill>
                  <a:srgbClr val="7030A0"/>
                </a:solidFill>
                <a:latin typeface="Segoe UI"/>
              </a:rPr>
              <a:t>Protocol/</a:t>
            </a:r>
          </a:p>
          <a:p>
            <a:pPr defTabSz="913429">
              <a:spcAft>
                <a:spcPts val="147"/>
              </a:spcAft>
              <a:defRPr/>
            </a:pPr>
            <a:r>
              <a:rPr lang="en-US" sz="2353" kern="0">
                <a:solidFill>
                  <a:srgbClr val="7030A0"/>
                </a:solidFill>
                <a:latin typeface="Segoe UI"/>
              </a:rPr>
              <a:t>Native</a:t>
            </a: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Batching</a:t>
            </a: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HTTP, HTTPS</a:t>
            </a: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HTTP </a:t>
            </a:r>
            <a:r>
              <a:rPr lang="en-US" sz="1078" kern="0" err="1">
                <a:solidFill>
                  <a:schemeClr val="accent4"/>
                </a:solidFill>
                <a:latin typeface="Segoe UI"/>
              </a:rPr>
              <a:t>Webhook</a:t>
            </a:r>
            <a:r>
              <a:rPr lang="en-US" sz="1078" kern="0">
                <a:solidFill>
                  <a:schemeClr val="accent4"/>
                </a:solidFill>
                <a:latin typeface="Segoe UI"/>
              </a:rPr>
              <a:t> </a:t>
            </a: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FTP, SFTP</a:t>
            </a: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SMTP</a:t>
            </a: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RSS</a:t>
            </a: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Compose, Parse JSON</a:t>
            </a: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Query, Join, Table, Select</a:t>
            </a: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Schedule, Wait</a:t>
            </a: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Terminate</a:t>
            </a:r>
          </a:p>
          <a:p>
            <a:pPr marL="169487" indent="-169487" defTabSz="913429">
              <a:spcAft>
                <a:spcPts val="147"/>
              </a:spcAft>
              <a:buFont typeface="Arial" panose="020B0604020202020204" pitchFamily="34" charset="0"/>
              <a:buChar char="•"/>
              <a:defRPr/>
            </a:pPr>
            <a:r>
              <a:rPr lang="en-US" sz="1078" kern="0">
                <a:solidFill>
                  <a:schemeClr val="accent4"/>
                </a:solidFill>
                <a:latin typeface="Segoe UI"/>
              </a:rPr>
              <a:t>Workflow</a:t>
            </a:r>
          </a:p>
          <a:p>
            <a:pPr marL="169487" indent="-169487" defTabSz="913429">
              <a:spcAft>
                <a:spcPts val="147"/>
              </a:spcAft>
              <a:buFont typeface="Arial" panose="020B0604020202020204" pitchFamily="34" charset="0"/>
              <a:buChar char="•"/>
              <a:defRPr/>
            </a:pPr>
            <a:endParaRPr lang="en-US" sz="1078" kern="0">
              <a:solidFill>
                <a:schemeClr val="accent4"/>
              </a:solidFill>
              <a:latin typeface="Segoe UI"/>
            </a:endParaRPr>
          </a:p>
        </p:txBody>
      </p:sp>
      <p:sp>
        <p:nvSpPr>
          <p:cNvPr id="14" name="TextBox 13">
            <a:extLst>
              <a:ext uri="{FF2B5EF4-FFF2-40B4-BE49-F238E27FC236}">
                <a16:creationId xmlns:a16="http://schemas.microsoft.com/office/drawing/2014/main" id="{C26EE073-0FB9-41CA-A827-B1B1F0E11EAD}"/>
              </a:ext>
            </a:extLst>
          </p:cNvPr>
          <p:cNvSpPr txBox="1"/>
          <p:nvPr/>
        </p:nvSpPr>
        <p:spPr>
          <a:xfrm>
            <a:off x="8561169" y="9647"/>
            <a:ext cx="2745208" cy="3135942"/>
          </a:xfrm>
          <a:prstGeom prst="rect">
            <a:avLst/>
          </a:prstGeom>
          <a:noFill/>
        </p:spPr>
        <p:txBody>
          <a:bodyPr wrap="square" lIns="179285" tIns="143428" rIns="179285" bIns="143428" rtlCol="0">
            <a:spAutoFit/>
          </a:bodyPr>
          <a:lstStyle/>
          <a:p>
            <a:pPr defTabSz="913429">
              <a:spcAft>
                <a:spcPts val="147"/>
              </a:spcAft>
              <a:defRPr/>
            </a:pPr>
            <a:r>
              <a:rPr lang="en-US" sz="2353" kern="0">
                <a:solidFill>
                  <a:srgbClr val="7030A0"/>
                </a:solidFill>
                <a:latin typeface="Segoe UI"/>
              </a:rPr>
              <a:t>Hybrid</a:t>
            </a:r>
          </a:p>
          <a:p>
            <a:pPr marL="172971" indent="-172971" defTabSz="932205">
              <a:spcAft>
                <a:spcPts val="150"/>
              </a:spcAft>
              <a:buFont typeface="Arial" panose="020B0604020202020204" pitchFamily="34" charset="0"/>
              <a:buChar char="•"/>
              <a:defRPr/>
            </a:pPr>
            <a:r>
              <a:rPr lang="en-US" sz="1078" kern="0">
                <a:solidFill>
                  <a:srgbClr val="7030A0"/>
                </a:solidFill>
                <a:latin typeface="Segoe UI"/>
              </a:rPr>
              <a:t>BizTalk Server</a:t>
            </a:r>
          </a:p>
          <a:p>
            <a:pPr marL="172971" indent="-172971" defTabSz="932205">
              <a:spcAft>
                <a:spcPts val="150"/>
              </a:spcAft>
              <a:buFont typeface="Arial" panose="020B0604020202020204" pitchFamily="34" charset="0"/>
              <a:buChar char="•"/>
              <a:defRPr/>
            </a:pPr>
            <a:r>
              <a:rPr lang="en-US" sz="1078" kern="0">
                <a:solidFill>
                  <a:srgbClr val="7030A0"/>
                </a:solidFill>
                <a:latin typeface="Segoe UI"/>
              </a:rPr>
              <a:t>File System</a:t>
            </a:r>
          </a:p>
          <a:p>
            <a:pPr marL="172971" indent="-172971" defTabSz="932205">
              <a:spcAft>
                <a:spcPts val="150"/>
              </a:spcAft>
              <a:buFont typeface="Arial" panose="020B0604020202020204" pitchFamily="34" charset="0"/>
              <a:buChar char="•"/>
              <a:defRPr/>
            </a:pPr>
            <a:r>
              <a:rPr lang="en-US" sz="1078" kern="0">
                <a:solidFill>
                  <a:schemeClr val="accent4"/>
                </a:solidFill>
                <a:latin typeface="Segoe UI"/>
              </a:rPr>
              <a:t>IBM DB2</a:t>
            </a:r>
          </a:p>
          <a:p>
            <a:pPr marL="172971" indent="-172971" defTabSz="932205">
              <a:spcAft>
                <a:spcPts val="150"/>
              </a:spcAft>
              <a:buFont typeface="Arial" panose="020B0604020202020204" pitchFamily="34" charset="0"/>
              <a:buChar char="•"/>
              <a:defRPr/>
            </a:pPr>
            <a:r>
              <a:rPr lang="en-US" sz="1078" kern="0">
                <a:solidFill>
                  <a:schemeClr val="accent4"/>
                </a:solidFill>
                <a:latin typeface="Segoe UI"/>
              </a:rPr>
              <a:t>Informix</a:t>
            </a:r>
          </a:p>
          <a:p>
            <a:pPr marL="172971" indent="-172971" defTabSz="932205">
              <a:spcAft>
                <a:spcPts val="150"/>
              </a:spcAft>
              <a:buFont typeface="Arial" panose="020B0604020202020204" pitchFamily="34" charset="0"/>
              <a:buChar char="•"/>
              <a:defRPr/>
            </a:pPr>
            <a:r>
              <a:rPr lang="en-US" sz="1078" kern="0">
                <a:solidFill>
                  <a:schemeClr val="accent4"/>
                </a:solidFill>
                <a:latin typeface="Segoe UI"/>
              </a:rPr>
              <a:t>Oracle DB</a:t>
            </a:r>
          </a:p>
          <a:p>
            <a:pPr marL="172971" indent="-172971" defTabSz="932205">
              <a:spcAft>
                <a:spcPts val="150"/>
              </a:spcAft>
              <a:buFont typeface="Arial" panose="020B0604020202020204" pitchFamily="34" charset="0"/>
              <a:buChar char="•"/>
              <a:defRPr/>
            </a:pPr>
            <a:r>
              <a:rPr lang="en-US" sz="1078" kern="0">
                <a:solidFill>
                  <a:schemeClr val="accent4"/>
                </a:solidFill>
                <a:latin typeface="Segoe UI"/>
              </a:rPr>
              <a:t>MySQL</a:t>
            </a:r>
          </a:p>
          <a:p>
            <a:pPr marL="172971" indent="-172971" defTabSz="932205">
              <a:spcAft>
                <a:spcPts val="150"/>
              </a:spcAft>
              <a:buFont typeface="Arial" panose="020B0604020202020204" pitchFamily="34" charset="0"/>
              <a:buChar char="•"/>
              <a:defRPr/>
            </a:pPr>
            <a:r>
              <a:rPr lang="en-US" sz="1078" kern="0">
                <a:solidFill>
                  <a:schemeClr val="accent4"/>
                </a:solidFill>
                <a:latin typeface="Segoe UI"/>
              </a:rPr>
              <a:t>PostgreSQL</a:t>
            </a:r>
          </a:p>
          <a:p>
            <a:pPr marL="172971" indent="-172971" defTabSz="932205">
              <a:spcAft>
                <a:spcPts val="150"/>
              </a:spcAft>
              <a:buFont typeface="Arial" panose="020B0604020202020204" pitchFamily="34" charset="0"/>
              <a:buChar char="•"/>
              <a:defRPr/>
            </a:pPr>
            <a:r>
              <a:rPr lang="en-US" sz="1078" kern="0">
                <a:solidFill>
                  <a:srgbClr val="7030A0"/>
                </a:solidFill>
                <a:latin typeface="Segoe UI"/>
              </a:rPr>
              <a:t>SharePoint Server</a:t>
            </a:r>
          </a:p>
          <a:p>
            <a:pPr marL="172971" indent="-172971" defTabSz="932205">
              <a:spcAft>
                <a:spcPts val="150"/>
              </a:spcAft>
              <a:buFont typeface="Arial" panose="020B0604020202020204" pitchFamily="34" charset="0"/>
              <a:buChar char="•"/>
              <a:defRPr/>
            </a:pPr>
            <a:r>
              <a:rPr lang="en-US" sz="1078" kern="0">
                <a:solidFill>
                  <a:srgbClr val="7030A0"/>
                </a:solidFill>
                <a:latin typeface="Segoe UI"/>
              </a:rPr>
              <a:t>SQL Server</a:t>
            </a:r>
          </a:p>
          <a:p>
            <a:pPr marL="172971" indent="-172971" defTabSz="932205">
              <a:spcAft>
                <a:spcPts val="150"/>
              </a:spcAft>
              <a:buFont typeface="Arial" panose="020B0604020202020204" pitchFamily="34" charset="0"/>
              <a:buChar char="•"/>
              <a:defRPr/>
            </a:pPr>
            <a:r>
              <a:rPr lang="en-US" sz="1078" kern="0">
                <a:solidFill>
                  <a:schemeClr val="accent4"/>
                </a:solidFill>
                <a:latin typeface="Segoe UI"/>
              </a:rPr>
              <a:t>SAP</a:t>
            </a:r>
          </a:p>
          <a:p>
            <a:pPr marL="172971" indent="-172971" defTabSz="932205">
              <a:spcAft>
                <a:spcPts val="150"/>
              </a:spcAft>
              <a:buFont typeface="Arial" panose="020B0604020202020204" pitchFamily="34" charset="0"/>
              <a:buChar char="•"/>
              <a:defRPr/>
            </a:pPr>
            <a:r>
              <a:rPr lang="en-US" sz="1078" kern="0">
                <a:solidFill>
                  <a:schemeClr val="accent4"/>
                </a:solidFill>
                <a:latin typeface="Segoe UI"/>
              </a:rPr>
              <a:t>Teradata</a:t>
            </a:r>
          </a:p>
          <a:p>
            <a:pPr marL="172971" indent="-172971" defTabSz="932205">
              <a:spcAft>
                <a:spcPts val="150"/>
              </a:spcAft>
              <a:buFont typeface="Arial" panose="020B0604020202020204" pitchFamily="34" charset="0"/>
              <a:buChar char="•"/>
              <a:defRPr/>
            </a:pPr>
            <a:r>
              <a:rPr lang="en-US" sz="1078" kern="0" err="1">
                <a:solidFill>
                  <a:schemeClr val="accent4"/>
                </a:solidFill>
                <a:latin typeface="Segoe UI"/>
              </a:rPr>
              <a:t>Websphere</a:t>
            </a:r>
            <a:r>
              <a:rPr lang="en-US" sz="1078" kern="0">
                <a:solidFill>
                  <a:schemeClr val="accent4"/>
                </a:solidFill>
                <a:latin typeface="Segoe UI"/>
              </a:rPr>
              <a:t> MQ</a:t>
            </a:r>
          </a:p>
          <a:p>
            <a:pPr marL="172971" indent="-172971" defTabSz="932205">
              <a:spcAft>
                <a:spcPts val="150"/>
              </a:spcAft>
              <a:defRPr/>
            </a:pPr>
            <a:endParaRPr lang="en-US" sz="1078" kern="0">
              <a:solidFill>
                <a:schemeClr val="accent4"/>
              </a:solidFill>
              <a:latin typeface="Segoe UI"/>
            </a:endParaRPr>
          </a:p>
        </p:txBody>
      </p:sp>
      <p:sp>
        <p:nvSpPr>
          <p:cNvPr id="16" name="TextBox 15">
            <a:extLst>
              <a:ext uri="{FF2B5EF4-FFF2-40B4-BE49-F238E27FC236}">
                <a16:creationId xmlns:a16="http://schemas.microsoft.com/office/drawing/2014/main" id="{549989DC-A53F-40C2-A579-1AA67048CBC9}"/>
              </a:ext>
            </a:extLst>
          </p:cNvPr>
          <p:cNvSpPr txBox="1"/>
          <p:nvPr/>
        </p:nvSpPr>
        <p:spPr>
          <a:xfrm>
            <a:off x="3825691" y="2223272"/>
            <a:ext cx="9099106" cy="2471139"/>
          </a:xfrm>
          <a:prstGeom prst="rect">
            <a:avLst/>
          </a:prstGeom>
          <a:noFill/>
        </p:spPr>
        <p:txBody>
          <a:bodyPr wrap="square" lIns="179285" tIns="143428" rIns="179285" bIns="143428" rtlCol="0">
            <a:spAutoFit/>
          </a:bodyPr>
          <a:lstStyle/>
          <a:p>
            <a:pPr algn="ctr">
              <a:lnSpc>
                <a:spcPct val="90000"/>
              </a:lnSpc>
              <a:spcAft>
                <a:spcPts val="588"/>
              </a:spcAft>
            </a:pPr>
            <a:r>
              <a:rPr lang="en-US" sz="3921" dirty="0">
                <a:gradFill>
                  <a:gsLst>
                    <a:gs pos="2917">
                      <a:schemeClr val="tx1"/>
                    </a:gs>
                    <a:gs pos="30000">
                      <a:schemeClr val="tx1"/>
                    </a:gs>
                  </a:gsLst>
                  <a:lin ang="5400000" scaled="0"/>
                </a:gradFill>
              </a:rPr>
              <a:t>Over 200 built-in connectors</a:t>
            </a:r>
          </a:p>
          <a:p>
            <a:pPr algn="ctr">
              <a:lnSpc>
                <a:spcPct val="90000"/>
              </a:lnSpc>
              <a:spcAft>
                <a:spcPts val="588"/>
              </a:spcAft>
            </a:pPr>
            <a:r>
              <a:rPr lang="en-US" sz="3921" dirty="0">
                <a:gradFill>
                  <a:gsLst>
                    <a:gs pos="2917">
                      <a:schemeClr val="tx1"/>
                    </a:gs>
                    <a:gs pos="30000">
                      <a:schemeClr val="tx1"/>
                    </a:gs>
                  </a:gsLst>
                  <a:lin ang="5400000" scaled="0"/>
                </a:gradFill>
              </a:rPr>
              <a:t>Don’t see what you need?</a:t>
            </a:r>
          </a:p>
          <a:p>
            <a:pPr algn="ctr">
              <a:lnSpc>
                <a:spcPct val="90000"/>
              </a:lnSpc>
              <a:spcAft>
                <a:spcPts val="588"/>
              </a:spcAft>
            </a:pPr>
            <a:r>
              <a:rPr lang="en-US" sz="3921" dirty="0">
                <a:gradFill>
                  <a:gsLst>
                    <a:gs pos="2917">
                      <a:schemeClr val="tx1"/>
                    </a:gs>
                    <a:gs pos="30000">
                      <a:schemeClr val="tx1"/>
                    </a:gs>
                  </a:gsLst>
                  <a:lin ang="5400000" scaled="0"/>
                </a:gradFill>
              </a:rPr>
              <a:t>aka.ms/</a:t>
            </a:r>
            <a:r>
              <a:rPr lang="en-US" sz="3921" dirty="0" err="1">
                <a:gradFill>
                  <a:gsLst>
                    <a:gs pos="2917">
                      <a:schemeClr val="tx1"/>
                    </a:gs>
                    <a:gs pos="30000">
                      <a:schemeClr val="tx1"/>
                    </a:gs>
                  </a:gsLst>
                  <a:lin ang="5400000" scaled="0"/>
                </a:gradFill>
              </a:rPr>
              <a:t>logicapps</a:t>
            </a:r>
            <a:r>
              <a:rPr lang="en-US" sz="3921" dirty="0">
                <a:gradFill>
                  <a:gsLst>
                    <a:gs pos="2917">
                      <a:schemeClr val="tx1"/>
                    </a:gs>
                    <a:gs pos="30000">
                      <a:schemeClr val="tx1"/>
                    </a:gs>
                  </a:gsLst>
                  <a:lin ang="5400000" scaled="0"/>
                </a:gradFill>
              </a:rPr>
              <a:t>-wish</a:t>
            </a:r>
          </a:p>
          <a:p>
            <a:pPr algn="ctr">
              <a:lnSpc>
                <a:spcPct val="90000"/>
              </a:lnSpc>
              <a:spcAft>
                <a:spcPts val="588"/>
              </a:spcAft>
            </a:pPr>
            <a:endParaRPr lang="en-US" sz="2353"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6690479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5000" fill="hold"/>
                                        <p:tgtEl>
                                          <p:spTgt spid="3"/>
                                        </p:tgtEl>
                                        <p:attrNameLst>
                                          <p:attrName>ppt_x</p:attrName>
                                        </p:attrNameLst>
                                      </p:cBhvr>
                                      <p:tavLst>
                                        <p:tav tm="0">
                                          <p:val>
                                            <p:strVal val="#ppt_x"/>
                                          </p:val>
                                        </p:tav>
                                        <p:tav tm="100000">
                                          <p:val>
                                            <p:strVal val="#ppt_x"/>
                                          </p:val>
                                        </p:tav>
                                      </p:tavLst>
                                    </p:anim>
                                    <p:anim calcmode="lin" valueType="num">
                                      <p:cBhvr>
                                        <p:cTn id="8" dur="15000" fill="hold"/>
                                        <p:tgtEl>
                                          <p:spTgt spid="3"/>
                                        </p:tgtEl>
                                        <p:attrNameLst>
                                          <p:attrName>ppt_y</p:attrName>
                                        </p:attrNameLst>
                                      </p:cBhvr>
                                      <p:tavLst>
                                        <p:tav tm="0">
                                          <p:val>
                                            <p:strVal val="#ppt_y+1"/>
                                          </p:val>
                                        </p:tav>
                                        <p:tav tm="100000">
                                          <p:val>
                                            <p:strVal val="#ppt_y-1"/>
                                          </p:val>
                                        </p:tav>
                                      </p:tavLst>
                                    </p:anim>
                                  </p:childTnLst>
                                </p:cTn>
                              </p:par>
                              <p:par>
                                <p:cTn id="9" presetID="28"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15000" fill="hold"/>
                                        <p:tgtEl>
                                          <p:spTgt spid="4"/>
                                        </p:tgtEl>
                                        <p:attrNameLst>
                                          <p:attrName>ppt_x</p:attrName>
                                        </p:attrNameLst>
                                      </p:cBhvr>
                                      <p:tavLst>
                                        <p:tav tm="0">
                                          <p:val>
                                            <p:strVal val="#ppt_x"/>
                                          </p:val>
                                        </p:tav>
                                        <p:tav tm="100000">
                                          <p:val>
                                            <p:strVal val="#ppt_x"/>
                                          </p:val>
                                        </p:tav>
                                      </p:tavLst>
                                    </p:anim>
                                    <p:anim calcmode="lin" valueType="num">
                                      <p:cBhvr>
                                        <p:cTn id="12" dur="15000" fill="hold"/>
                                        <p:tgtEl>
                                          <p:spTgt spid="4"/>
                                        </p:tgtEl>
                                        <p:attrNameLst>
                                          <p:attrName>ppt_y</p:attrName>
                                        </p:attrNameLst>
                                      </p:cBhvr>
                                      <p:tavLst>
                                        <p:tav tm="0">
                                          <p:val>
                                            <p:strVal val="#ppt_y+1"/>
                                          </p:val>
                                        </p:tav>
                                        <p:tav tm="100000">
                                          <p:val>
                                            <p:strVal val="#ppt_y-1"/>
                                          </p:val>
                                        </p:tav>
                                      </p:tavLst>
                                    </p:anim>
                                  </p:childTnLst>
                                </p:cTn>
                              </p:par>
                              <p:par>
                                <p:cTn id="13" presetID="28"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15000" fill="hold"/>
                                        <p:tgtEl>
                                          <p:spTgt spid="5"/>
                                        </p:tgtEl>
                                        <p:attrNameLst>
                                          <p:attrName>ppt_x</p:attrName>
                                        </p:attrNameLst>
                                      </p:cBhvr>
                                      <p:tavLst>
                                        <p:tav tm="0">
                                          <p:val>
                                            <p:strVal val="#ppt_x"/>
                                          </p:val>
                                        </p:tav>
                                        <p:tav tm="100000">
                                          <p:val>
                                            <p:strVal val="#ppt_x"/>
                                          </p:val>
                                        </p:tav>
                                      </p:tavLst>
                                    </p:anim>
                                    <p:anim calcmode="lin" valueType="num">
                                      <p:cBhvr>
                                        <p:cTn id="16" dur="15000" fill="hold"/>
                                        <p:tgtEl>
                                          <p:spTgt spid="5"/>
                                        </p:tgtEl>
                                        <p:attrNameLst>
                                          <p:attrName>ppt_y</p:attrName>
                                        </p:attrNameLst>
                                      </p:cBhvr>
                                      <p:tavLst>
                                        <p:tav tm="0">
                                          <p:val>
                                            <p:strVal val="#ppt_y+1"/>
                                          </p:val>
                                        </p:tav>
                                        <p:tav tm="100000">
                                          <p:val>
                                            <p:strVal val="#ppt_y-1"/>
                                          </p:val>
                                        </p:tav>
                                      </p:tavLst>
                                    </p:anim>
                                  </p:childTnLst>
                                </p:cTn>
                              </p:par>
                              <p:par>
                                <p:cTn id="17" presetID="28"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5000" fill="hold"/>
                                        <p:tgtEl>
                                          <p:spTgt spid="6"/>
                                        </p:tgtEl>
                                        <p:attrNameLst>
                                          <p:attrName>ppt_x</p:attrName>
                                        </p:attrNameLst>
                                      </p:cBhvr>
                                      <p:tavLst>
                                        <p:tav tm="0">
                                          <p:val>
                                            <p:strVal val="#ppt_x"/>
                                          </p:val>
                                        </p:tav>
                                        <p:tav tm="100000">
                                          <p:val>
                                            <p:strVal val="#ppt_x"/>
                                          </p:val>
                                        </p:tav>
                                      </p:tavLst>
                                    </p:anim>
                                    <p:anim calcmode="lin" valueType="num">
                                      <p:cBhvr>
                                        <p:cTn id="20" dur="15000" fill="hold"/>
                                        <p:tgtEl>
                                          <p:spTgt spid="6"/>
                                        </p:tgtEl>
                                        <p:attrNameLst>
                                          <p:attrName>ppt_y</p:attrName>
                                        </p:attrNameLst>
                                      </p:cBhvr>
                                      <p:tavLst>
                                        <p:tav tm="0">
                                          <p:val>
                                            <p:strVal val="#ppt_y+1"/>
                                          </p:val>
                                        </p:tav>
                                        <p:tav tm="100000">
                                          <p:val>
                                            <p:strVal val="#ppt_y-1"/>
                                          </p:val>
                                        </p:tav>
                                      </p:tavLst>
                                    </p:anim>
                                  </p:childTnLst>
                                </p:cTn>
                              </p:par>
                              <p:par>
                                <p:cTn id="21" presetID="28" presetClass="entr" presetSubtype="0" fill="hold" grpId="0" nodeType="withEffect">
                                  <p:stCondLst>
                                    <p:cond delay="7500"/>
                                  </p:stCondLst>
                                  <p:childTnLst>
                                    <p:set>
                                      <p:cBhvr>
                                        <p:cTn id="22" dur="1" fill="hold">
                                          <p:stCondLst>
                                            <p:cond delay="0"/>
                                          </p:stCondLst>
                                        </p:cTn>
                                        <p:tgtEl>
                                          <p:spTgt spid="12"/>
                                        </p:tgtEl>
                                        <p:attrNameLst>
                                          <p:attrName>style.visibility</p:attrName>
                                        </p:attrNameLst>
                                      </p:cBhvr>
                                      <p:to>
                                        <p:strVal val="visible"/>
                                      </p:to>
                                    </p:set>
                                    <p:anim calcmode="lin" valueType="num">
                                      <p:cBhvr>
                                        <p:cTn id="23" dur="15000" fill="hold"/>
                                        <p:tgtEl>
                                          <p:spTgt spid="12"/>
                                        </p:tgtEl>
                                        <p:attrNameLst>
                                          <p:attrName>ppt_x</p:attrName>
                                        </p:attrNameLst>
                                      </p:cBhvr>
                                      <p:tavLst>
                                        <p:tav tm="0">
                                          <p:val>
                                            <p:strVal val="#ppt_x"/>
                                          </p:val>
                                        </p:tav>
                                        <p:tav tm="100000">
                                          <p:val>
                                            <p:strVal val="#ppt_x"/>
                                          </p:val>
                                        </p:tav>
                                      </p:tavLst>
                                    </p:anim>
                                    <p:anim calcmode="lin" valueType="num">
                                      <p:cBhvr>
                                        <p:cTn id="24" dur="15000" fill="hold"/>
                                        <p:tgtEl>
                                          <p:spTgt spid="12"/>
                                        </p:tgtEl>
                                        <p:attrNameLst>
                                          <p:attrName>ppt_y</p:attrName>
                                        </p:attrNameLst>
                                      </p:cBhvr>
                                      <p:tavLst>
                                        <p:tav tm="0">
                                          <p:val>
                                            <p:strVal val="#ppt_y+1"/>
                                          </p:val>
                                        </p:tav>
                                        <p:tav tm="100000">
                                          <p:val>
                                            <p:strVal val="#ppt_y-1"/>
                                          </p:val>
                                        </p:tav>
                                      </p:tavLst>
                                    </p:anim>
                                  </p:childTnLst>
                                </p:cTn>
                              </p:par>
                              <p:par>
                                <p:cTn id="25" presetID="28" presetClass="entr" presetSubtype="0" fill="hold" grpId="0" nodeType="withEffect">
                                  <p:stCondLst>
                                    <p:cond delay="7500"/>
                                  </p:stCondLst>
                                  <p:childTnLst>
                                    <p:set>
                                      <p:cBhvr>
                                        <p:cTn id="26" dur="1" fill="hold">
                                          <p:stCondLst>
                                            <p:cond delay="0"/>
                                          </p:stCondLst>
                                        </p:cTn>
                                        <p:tgtEl>
                                          <p:spTgt spid="13"/>
                                        </p:tgtEl>
                                        <p:attrNameLst>
                                          <p:attrName>style.visibility</p:attrName>
                                        </p:attrNameLst>
                                      </p:cBhvr>
                                      <p:to>
                                        <p:strVal val="visible"/>
                                      </p:to>
                                    </p:set>
                                    <p:anim calcmode="lin" valueType="num">
                                      <p:cBhvr>
                                        <p:cTn id="27" dur="15000" fill="hold"/>
                                        <p:tgtEl>
                                          <p:spTgt spid="13"/>
                                        </p:tgtEl>
                                        <p:attrNameLst>
                                          <p:attrName>ppt_x</p:attrName>
                                        </p:attrNameLst>
                                      </p:cBhvr>
                                      <p:tavLst>
                                        <p:tav tm="0">
                                          <p:val>
                                            <p:strVal val="#ppt_x"/>
                                          </p:val>
                                        </p:tav>
                                        <p:tav tm="100000">
                                          <p:val>
                                            <p:strVal val="#ppt_x"/>
                                          </p:val>
                                        </p:tav>
                                      </p:tavLst>
                                    </p:anim>
                                    <p:anim calcmode="lin" valueType="num">
                                      <p:cBhvr>
                                        <p:cTn id="28" dur="15000" fill="hold"/>
                                        <p:tgtEl>
                                          <p:spTgt spid="13"/>
                                        </p:tgtEl>
                                        <p:attrNameLst>
                                          <p:attrName>ppt_y</p:attrName>
                                        </p:attrNameLst>
                                      </p:cBhvr>
                                      <p:tavLst>
                                        <p:tav tm="0">
                                          <p:val>
                                            <p:strVal val="#ppt_y+1"/>
                                          </p:val>
                                        </p:tav>
                                        <p:tav tm="100000">
                                          <p:val>
                                            <p:strVal val="#ppt_y-1"/>
                                          </p:val>
                                        </p:tav>
                                      </p:tavLst>
                                    </p:anim>
                                  </p:childTnLst>
                                </p:cTn>
                              </p:par>
                              <p:par>
                                <p:cTn id="29" presetID="28" presetClass="entr" presetSubtype="0" fill="hold" grpId="0" nodeType="withEffect">
                                  <p:stCondLst>
                                    <p:cond delay="7500"/>
                                  </p:stCondLst>
                                  <p:childTnLst>
                                    <p:set>
                                      <p:cBhvr>
                                        <p:cTn id="30" dur="1" fill="hold">
                                          <p:stCondLst>
                                            <p:cond delay="0"/>
                                          </p:stCondLst>
                                        </p:cTn>
                                        <p:tgtEl>
                                          <p:spTgt spid="14"/>
                                        </p:tgtEl>
                                        <p:attrNameLst>
                                          <p:attrName>style.visibility</p:attrName>
                                        </p:attrNameLst>
                                      </p:cBhvr>
                                      <p:to>
                                        <p:strVal val="visible"/>
                                      </p:to>
                                    </p:set>
                                    <p:anim calcmode="lin" valueType="num">
                                      <p:cBhvr>
                                        <p:cTn id="31" dur="15000" fill="hold"/>
                                        <p:tgtEl>
                                          <p:spTgt spid="14"/>
                                        </p:tgtEl>
                                        <p:attrNameLst>
                                          <p:attrName>ppt_x</p:attrName>
                                        </p:attrNameLst>
                                      </p:cBhvr>
                                      <p:tavLst>
                                        <p:tav tm="0">
                                          <p:val>
                                            <p:strVal val="#ppt_x"/>
                                          </p:val>
                                        </p:tav>
                                        <p:tav tm="100000">
                                          <p:val>
                                            <p:strVal val="#ppt_x"/>
                                          </p:val>
                                        </p:tav>
                                      </p:tavLst>
                                    </p:anim>
                                    <p:anim calcmode="lin" valueType="num">
                                      <p:cBhvr>
                                        <p:cTn id="32" dur="15000" fill="hold"/>
                                        <p:tgtEl>
                                          <p:spTgt spid="14"/>
                                        </p:tgtEl>
                                        <p:attrNameLst>
                                          <p:attrName>ppt_y</p:attrName>
                                        </p:attrNameLst>
                                      </p:cBhvr>
                                      <p:tavLst>
                                        <p:tav tm="0">
                                          <p:val>
                                            <p:strVal val="#ppt_y+1"/>
                                          </p:val>
                                        </p:tav>
                                        <p:tav tm="100000">
                                          <p:val>
                                            <p:strVal val="#ppt_y-1"/>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12" grpId="0"/>
      <p:bldP spid="13" grpId="0"/>
      <p:bldP spid="14"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76617E-4709-4090-906B-F7B75ADBB8C1}"/>
              </a:ext>
            </a:extLst>
          </p:cNvPr>
          <p:cNvPicPr>
            <a:picLocks noChangeAspect="1"/>
          </p:cNvPicPr>
          <p:nvPr/>
        </p:nvPicPr>
        <p:blipFill>
          <a:blip r:embed="rId3"/>
          <a:stretch>
            <a:fillRect/>
          </a:stretch>
        </p:blipFill>
        <p:spPr>
          <a:xfrm>
            <a:off x="881978" y="-45143"/>
            <a:ext cx="10780251" cy="6903143"/>
          </a:xfrm>
          <a:prstGeom prst="rect">
            <a:avLst/>
          </a:prstGeom>
        </p:spPr>
      </p:pic>
    </p:spTree>
    <p:extLst>
      <p:ext uri="{BB962C8B-B14F-4D97-AF65-F5344CB8AC3E}">
        <p14:creationId xmlns:p14="http://schemas.microsoft.com/office/powerpoint/2010/main" val="167022384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bwMode="auto">
          <a:xfrm>
            <a:off x="866" y="973"/>
            <a:ext cx="12190271" cy="1434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p:cNvSpPr>
            <a:spLocks noGrp="1"/>
          </p:cNvSpPr>
          <p:nvPr>
            <p:ph type="title"/>
          </p:nvPr>
        </p:nvSpPr>
        <p:spPr/>
        <p:txBody>
          <a:bodyPr/>
          <a:lstStyle/>
          <a:p>
            <a:r>
              <a:rPr lang="en-NZ" dirty="0">
                <a:solidFill>
                  <a:schemeClr val="bg1"/>
                </a:solidFill>
              </a:rPr>
              <a:t>Templates</a:t>
            </a:r>
          </a:p>
        </p:txBody>
      </p:sp>
      <p:sp>
        <p:nvSpPr>
          <p:cNvPr id="2" name="Content Placeholder 1"/>
          <p:cNvSpPr>
            <a:spLocks noGrp="1"/>
          </p:cNvSpPr>
          <p:nvPr>
            <p:ph sz="quarter" idx="10"/>
          </p:nvPr>
        </p:nvSpPr>
        <p:spPr>
          <a:xfrm>
            <a:off x="269754" y="1595064"/>
            <a:ext cx="4984100" cy="5312674"/>
          </a:xfrm>
        </p:spPr>
        <p:txBody>
          <a:bodyPr vert="horz" wrap="square" lIns="141149" tIns="121903" rIns="0" bIns="121903" numCol="1" rtlCol="0">
            <a:spAutoFit/>
          </a:bodyPr>
          <a:lstStyle/>
          <a:p>
            <a:pPr marL="0" indent="0">
              <a:lnSpc>
                <a:spcPct val="100000"/>
              </a:lnSpc>
              <a:buNone/>
            </a:pPr>
            <a:r>
              <a:rPr lang="en-US" sz="3136" dirty="0"/>
              <a:t>Rich set of templates</a:t>
            </a:r>
          </a:p>
          <a:p>
            <a:pPr lvl="1">
              <a:lnSpc>
                <a:spcPct val="100000"/>
              </a:lnSpc>
            </a:pPr>
            <a:r>
              <a:rPr lang="en-US" dirty="0"/>
              <a:t>SaaS Integration</a:t>
            </a:r>
          </a:p>
          <a:p>
            <a:pPr lvl="2">
              <a:lnSpc>
                <a:spcPct val="100000"/>
              </a:lnSpc>
            </a:pPr>
            <a:r>
              <a:rPr lang="en-US" dirty="0"/>
              <a:t>Salesforce, CRM, Twitter, </a:t>
            </a:r>
            <a:r>
              <a:rPr lang="en-US" dirty="0" err="1"/>
              <a:t>Mailchimp</a:t>
            </a:r>
            <a:r>
              <a:rPr lang="en-US" dirty="0"/>
              <a:t>, Dropbox, Office 365, SharePoint, etc.</a:t>
            </a:r>
            <a:endParaRPr lang="en-NZ" dirty="0"/>
          </a:p>
          <a:p>
            <a:pPr lvl="1">
              <a:lnSpc>
                <a:spcPct val="100000"/>
              </a:lnSpc>
            </a:pPr>
            <a:r>
              <a:rPr lang="en-US" sz="2400" dirty="0"/>
              <a:t>Patterns</a:t>
            </a:r>
          </a:p>
          <a:p>
            <a:pPr lvl="2">
              <a:lnSpc>
                <a:spcPct val="100000"/>
              </a:lnSpc>
            </a:pPr>
            <a:r>
              <a:rPr lang="en-US" sz="1866" dirty="0"/>
              <a:t>Peek lock</a:t>
            </a:r>
          </a:p>
          <a:p>
            <a:pPr lvl="2">
              <a:lnSpc>
                <a:spcPct val="100000"/>
              </a:lnSpc>
            </a:pPr>
            <a:r>
              <a:rPr lang="en-US" sz="1866" dirty="0"/>
              <a:t>Exception handling</a:t>
            </a:r>
          </a:p>
          <a:p>
            <a:pPr lvl="1">
              <a:lnSpc>
                <a:spcPct val="100000"/>
              </a:lnSpc>
            </a:pPr>
            <a:r>
              <a:rPr lang="en-US" sz="2400" dirty="0"/>
              <a:t>Enterprise Integration</a:t>
            </a:r>
          </a:p>
          <a:p>
            <a:pPr lvl="2">
              <a:lnSpc>
                <a:spcPct val="100000"/>
              </a:lnSpc>
            </a:pPr>
            <a:r>
              <a:rPr lang="en-US" sz="1866" dirty="0"/>
              <a:t>VETER</a:t>
            </a:r>
          </a:p>
          <a:p>
            <a:pPr lvl="2">
              <a:lnSpc>
                <a:spcPct val="100000"/>
              </a:lnSpc>
            </a:pPr>
            <a:r>
              <a:rPr lang="en-US" sz="1866" dirty="0"/>
              <a:t>AS2</a:t>
            </a:r>
          </a:p>
          <a:p>
            <a:pPr marL="0" indent="0">
              <a:buNone/>
            </a:pPr>
            <a:r>
              <a:rPr lang="en-GB" sz="3136" dirty="0"/>
              <a:t>Templates on Github</a:t>
            </a:r>
            <a:endParaRPr lang="en-US" sz="3136" dirty="0"/>
          </a:p>
          <a:p>
            <a:pPr lvl="1">
              <a:lnSpc>
                <a:spcPct val="100000"/>
              </a:lnSpc>
            </a:pPr>
            <a:r>
              <a:rPr lang="en-NZ" sz="1866" dirty="0"/>
              <a:t>Quick Start</a:t>
            </a:r>
          </a:p>
          <a:p>
            <a:pPr lvl="1">
              <a:lnSpc>
                <a:spcPct val="100000"/>
              </a:lnSpc>
            </a:pPr>
            <a:r>
              <a:rPr lang="en-NZ" sz="1866" dirty="0"/>
              <a:t>Open Source</a:t>
            </a:r>
          </a:p>
        </p:txBody>
      </p:sp>
      <p:grpSp>
        <p:nvGrpSpPr>
          <p:cNvPr id="14" name="Group 13"/>
          <p:cNvGrpSpPr/>
          <p:nvPr/>
        </p:nvGrpSpPr>
        <p:grpSpPr>
          <a:xfrm>
            <a:off x="5546707" y="1829772"/>
            <a:ext cx="6582186" cy="4403296"/>
            <a:chOff x="5619750" y="1738735"/>
            <a:chExt cx="6715125" cy="4492228"/>
          </a:xfrm>
        </p:grpSpPr>
        <p:pic>
          <p:nvPicPr>
            <p:cNvPr id="3" name="Picture 2"/>
            <p:cNvPicPr>
              <a:picLocks noChangeAspect="1"/>
            </p:cNvPicPr>
            <p:nvPr/>
          </p:nvPicPr>
          <p:blipFill>
            <a:blip r:embed="rId3"/>
            <a:stretch>
              <a:fillRect/>
            </a:stretch>
          </p:blipFill>
          <p:spPr>
            <a:xfrm>
              <a:off x="5621335" y="1767310"/>
              <a:ext cx="2200275" cy="2228850"/>
            </a:xfrm>
            <a:prstGeom prst="rect">
              <a:avLst/>
            </a:prstGeom>
          </p:spPr>
        </p:pic>
        <p:pic>
          <p:nvPicPr>
            <p:cNvPr id="5" name="Picture 4"/>
            <p:cNvPicPr>
              <a:picLocks noChangeAspect="1"/>
            </p:cNvPicPr>
            <p:nvPr/>
          </p:nvPicPr>
          <p:blipFill>
            <a:blip r:embed="rId4"/>
            <a:stretch>
              <a:fillRect/>
            </a:stretch>
          </p:blipFill>
          <p:spPr>
            <a:xfrm>
              <a:off x="7821610" y="1753023"/>
              <a:ext cx="2247900" cy="2257425"/>
            </a:xfrm>
            <a:prstGeom prst="rect">
              <a:avLst/>
            </a:prstGeom>
          </p:spPr>
        </p:pic>
        <p:pic>
          <p:nvPicPr>
            <p:cNvPr id="6" name="Picture 5"/>
            <p:cNvPicPr>
              <a:picLocks noChangeAspect="1"/>
            </p:cNvPicPr>
            <p:nvPr/>
          </p:nvPicPr>
          <p:blipFill>
            <a:blip r:embed="rId5"/>
            <a:stretch>
              <a:fillRect/>
            </a:stretch>
          </p:blipFill>
          <p:spPr>
            <a:xfrm>
              <a:off x="5619750" y="3973538"/>
              <a:ext cx="2219325" cy="2247900"/>
            </a:xfrm>
            <a:prstGeom prst="rect">
              <a:avLst/>
            </a:prstGeom>
          </p:spPr>
        </p:pic>
        <p:pic>
          <p:nvPicPr>
            <p:cNvPr id="11" name="Picture 10"/>
            <p:cNvPicPr>
              <a:picLocks noChangeAspect="1"/>
            </p:cNvPicPr>
            <p:nvPr/>
          </p:nvPicPr>
          <p:blipFill>
            <a:blip r:embed="rId6"/>
            <a:stretch>
              <a:fillRect/>
            </a:stretch>
          </p:blipFill>
          <p:spPr>
            <a:xfrm>
              <a:off x="7829550" y="3973538"/>
              <a:ext cx="2257425" cy="2257425"/>
            </a:xfrm>
            <a:prstGeom prst="rect">
              <a:avLst/>
            </a:prstGeom>
          </p:spPr>
        </p:pic>
        <p:pic>
          <p:nvPicPr>
            <p:cNvPr id="12" name="Picture 11"/>
            <p:cNvPicPr>
              <a:picLocks noChangeAspect="1"/>
            </p:cNvPicPr>
            <p:nvPr/>
          </p:nvPicPr>
          <p:blipFill>
            <a:blip r:embed="rId7"/>
            <a:stretch>
              <a:fillRect/>
            </a:stretch>
          </p:blipFill>
          <p:spPr>
            <a:xfrm>
              <a:off x="10069510" y="1738735"/>
              <a:ext cx="2238375" cy="2286000"/>
            </a:xfrm>
            <a:prstGeom prst="rect">
              <a:avLst/>
            </a:prstGeom>
          </p:spPr>
        </p:pic>
        <p:pic>
          <p:nvPicPr>
            <p:cNvPr id="13" name="Picture 12"/>
            <p:cNvPicPr>
              <a:picLocks noChangeAspect="1"/>
            </p:cNvPicPr>
            <p:nvPr/>
          </p:nvPicPr>
          <p:blipFill>
            <a:blip r:embed="rId8"/>
            <a:stretch>
              <a:fillRect/>
            </a:stretch>
          </p:blipFill>
          <p:spPr>
            <a:xfrm>
              <a:off x="10077450" y="3973538"/>
              <a:ext cx="2257425" cy="2247900"/>
            </a:xfrm>
            <a:prstGeom prst="rect">
              <a:avLst/>
            </a:prstGeom>
          </p:spPr>
        </p:pic>
      </p:grpSp>
    </p:spTree>
    <p:extLst>
      <p:ext uri="{BB962C8B-B14F-4D97-AF65-F5344CB8AC3E}">
        <p14:creationId xmlns:p14="http://schemas.microsoft.com/office/powerpoint/2010/main" val="27729246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AC9F3A-B70A-4815-AD64-C50CA2CFB61C}"/>
              </a:ext>
            </a:extLst>
          </p:cNvPr>
          <p:cNvPicPr>
            <a:picLocks noChangeAspect="1"/>
          </p:cNvPicPr>
          <p:nvPr/>
        </p:nvPicPr>
        <p:blipFill>
          <a:blip r:embed="rId3"/>
          <a:stretch>
            <a:fillRect/>
          </a:stretch>
        </p:blipFill>
        <p:spPr>
          <a:xfrm>
            <a:off x="666750" y="0"/>
            <a:ext cx="10858500" cy="6858000"/>
          </a:xfrm>
          <a:prstGeom prst="rect">
            <a:avLst/>
          </a:prstGeom>
        </p:spPr>
      </p:pic>
    </p:spTree>
    <p:extLst>
      <p:ext uri="{BB962C8B-B14F-4D97-AF65-F5344CB8AC3E}">
        <p14:creationId xmlns:p14="http://schemas.microsoft.com/office/powerpoint/2010/main" val="260470849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a:t>Serverless application platform components</a:t>
            </a:r>
          </a:p>
        </p:txBody>
      </p:sp>
      <p:sp>
        <p:nvSpPr>
          <p:cNvPr id="16" name="Rectangle 15"/>
          <p:cNvSpPr/>
          <p:nvPr/>
        </p:nvSpPr>
        <p:spPr bwMode="auto">
          <a:xfrm>
            <a:off x="3274836" y="1551977"/>
            <a:ext cx="8467350" cy="4694226"/>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268851"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Segoe UI" pitchFamily="34" charset="0"/>
              </a:rPr>
              <a:t>Platform</a:t>
            </a:r>
          </a:p>
        </p:txBody>
      </p:sp>
      <p:grpSp>
        <p:nvGrpSpPr>
          <p:cNvPr id="36" name="Group 35">
            <a:extLst>
              <a:ext uri="{FF2B5EF4-FFF2-40B4-BE49-F238E27FC236}">
                <a16:creationId xmlns:a16="http://schemas.microsoft.com/office/drawing/2014/main" id="{175652AA-13F9-4707-A9C6-B55726FC4687}"/>
              </a:ext>
            </a:extLst>
          </p:cNvPr>
          <p:cNvGrpSpPr/>
          <p:nvPr/>
        </p:nvGrpSpPr>
        <p:grpSpPr>
          <a:xfrm>
            <a:off x="6152620" y="2352809"/>
            <a:ext cx="2738838" cy="1971494"/>
            <a:chOff x="6265951" y="2389036"/>
            <a:chExt cx="2794153" cy="2011312"/>
          </a:xfrm>
        </p:grpSpPr>
        <p:sp>
          <p:nvSpPr>
            <p:cNvPr id="58" name="Rectangle 57"/>
            <p:cNvSpPr/>
            <p:nvPr/>
          </p:nvSpPr>
          <p:spPr bwMode="auto">
            <a:xfrm>
              <a:off x="6265951"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Logic Apps</a:t>
              </a:r>
            </a:p>
          </p:txBody>
        </p:sp>
        <p:sp>
          <p:nvSpPr>
            <p:cNvPr id="66" name="Rectangle 65"/>
            <p:cNvSpPr/>
            <p:nvPr/>
          </p:nvSpPr>
          <p:spPr bwMode="auto">
            <a:xfrm>
              <a:off x="6265951"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Design workflows and orchestrate processes</a:t>
              </a:r>
              <a:endPar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nvGrpSpPr>
            <p:cNvPr id="21" name="Group 20"/>
            <p:cNvGrpSpPr/>
            <p:nvPr/>
          </p:nvGrpSpPr>
          <p:grpSpPr>
            <a:xfrm>
              <a:off x="6478718" y="2558746"/>
              <a:ext cx="499172" cy="273354"/>
              <a:chOff x="7712710" y="2866532"/>
              <a:chExt cx="900970" cy="493385"/>
            </a:xfrm>
          </p:grpSpPr>
          <p:sp>
            <p:nvSpPr>
              <p:cNvPr id="2" name="Rectangle 1"/>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Left Brace 9"/>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Left Brace 60"/>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Left Brace 61"/>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9" name="Group 38">
            <a:extLst>
              <a:ext uri="{FF2B5EF4-FFF2-40B4-BE49-F238E27FC236}">
                <a16:creationId xmlns:a16="http://schemas.microsoft.com/office/drawing/2014/main" id="{7D77C0AF-F903-4B2A-9EA2-90E264AA40EA}"/>
              </a:ext>
            </a:extLst>
          </p:cNvPr>
          <p:cNvGrpSpPr/>
          <p:nvPr/>
        </p:nvGrpSpPr>
        <p:grpSpPr>
          <a:xfrm>
            <a:off x="3369709" y="5027415"/>
            <a:ext cx="8283027" cy="1115000"/>
            <a:chOff x="3436883" y="5127960"/>
            <a:chExt cx="8450318" cy="1137519"/>
          </a:xfrm>
        </p:grpSpPr>
        <p:sp>
          <p:nvSpPr>
            <p:cNvPr id="78" name="Rectangle 77"/>
            <p:cNvSpPr/>
            <p:nvPr/>
          </p:nvSpPr>
          <p:spPr bwMode="auto">
            <a:xfrm>
              <a:off x="911937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Analytics</a:t>
              </a:r>
            </a:p>
          </p:txBody>
        </p:sp>
        <p:sp>
          <p:nvSpPr>
            <p:cNvPr id="73" name="Rectangle 72"/>
            <p:cNvSpPr/>
            <p:nvPr/>
          </p:nvSpPr>
          <p:spPr bwMode="auto">
            <a:xfrm>
              <a:off x="343688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Database</a:t>
              </a:r>
            </a:p>
          </p:txBody>
        </p:sp>
        <p:sp>
          <p:nvSpPr>
            <p:cNvPr id="76" name="Rectangle 75"/>
            <p:cNvSpPr/>
            <p:nvPr/>
          </p:nvSpPr>
          <p:spPr bwMode="auto">
            <a:xfrm>
              <a:off x="485750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Storage</a:t>
              </a:r>
            </a:p>
          </p:txBody>
        </p:sp>
        <p:sp>
          <p:nvSpPr>
            <p:cNvPr id="7" name="Rectangle 6"/>
            <p:cNvSpPr/>
            <p:nvPr/>
          </p:nvSpPr>
          <p:spPr bwMode="auto">
            <a:xfrm>
              <a:off x="7698750"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IoT</a:t>
              </a:r>
            </a:p>
          </p:txBody>
        </p:sp>
        <p:sp>
          <p:nvSpPr>
            <p:cNvPr id="96" name="Rectangle 95"/>
            <p:cNvSpPr/>
            <p:nvPr/>
          </p:nvSpPr>
          <p:spPr bwMode="auto">
            <a:xfrm>
              <a:off x="6278128"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Security</a:t>
              </a:r>
            </a:p>
          </p:txBody>
        </p:sp>
        <p:sp>
          <p:nvSpPr>
            <p:cNvPr id="71" name="Rectangle 70">
              <a:extLst>
                <a:ext uri="{FF2B5EF4-FFF2-40B4-BE49-F238E27FC236}">
                  <a16:creationId xmlns:a16="http://schemas.microsoft.com/office/drawing/2014/main" id="{7FD5E2BC-A87B-4F7C-9EF9-0B3E30EDCC8F}"/>
                </a:ext>
              </a:extLst>
            </p:cNvPr>
            <p:cNvSpPr/>
            <p:nvPr/>
          </p:nvSpPr>
          <p:spPr bwMode="auto">
            <a:xfrm>
              <a:off x="1053999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Intelligence</a:t>
              </a:r>
            </a:p>
          </p:txBody>
        </p:sp>
        <p:pic>
          <p:nvPicPr>
            <p:cNvPr id="26" name="Picture 2" descr="Image result for azure cosmos db icon">
              <a:hlinkClick r:id="rId3"/>
              <a:extLst>
                <a:ext uri="{FF2B5EF4-FFF2-40B4-BE49-F238E27FC236}">
                  <a16:creationId xmlns:a16="http://schemas.microsoft.com/office/drawing/2014/main" id="{B4E57D9A-AA17-47D4-935A-F80D2339844A}"/>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676188" y="5693275"/>
              <a:ext cx="813697" cy="42719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hlinkClick r:id="rId6"/>
              <a:extLst>
                <a:ext uri="{FF2B5EF4-FFF2-40B4-BE49-F238E27FC236}">
                  <a16:creationId xmlns:a16="http://schemas.microsoft.com/office/drawing/2014/main" id="{22D9BFE9-5A8F-4B96-A733-55D9CDA4881B}"/>
                </a:ext>
              </a:extLst>
            </p:cNvPr>
            <p:cNvPicPr>
              <a:picLocks noChangeAspect="1"/>
            </p:cNvPicPr>
            <p:nvPr/>
          </p:nvPicPr>
          <p:blipFill>
            <a:blip r:embed="rId7">
              <a:biLevel thresh="25000"/>
            </a:blip>
            <a:stretch>
              <a:fillRect/>
            </a:stretch>
          </p:blipFill>
          <p:spPr>
            <a:xfrm>
              <a:off x="5286142" y="5693275"/>
              <a:ext cx="489932" cy="424740"/>
            </a:xfrm>
            <a:prstGeom prst="rect">
              <a:avLst/>
            </a:prstGeom>
          </p:spPr>
        </p:pic>
        <p:pic>
          <p:nvPicPr>
            <p:cNvPr id="32" name="Picture 6" descr="Related image">
              <a:hlinkClick r:id="rId8"/>
              <a:extLst>
                <a:ext uri="{FF2B5EF4-FFF2-40B4-BE49-F238E27FC236}">
                  <a16:creationId xmlns:a16="http://schemas.microsoft.com/office/drawing/2014/main" id="{C3312916-C0B8-4839-85BB-62C440F3BAB3}"/>
                </a:ext>
              </a:extLst>
            </p:cNvPr>
            <p:cNvPicPr>
              <a:picLocks noChangeAspect="1" noChangeArrowheads="1"/>
            </p:cNvPicPr>
            <p:nvPr/>
          </p:nvPicPr>
          <p:blipFill rotWithShape="1">
            <a:blip r:embed="rId9" cstate="print">
              <a:biLevel thresh="25000"/>
              <a:extLst>
                <a:ext uri="{28A0092B-C50C-407E-A947-70E740481C1C}">
                  <a14:useLocalDpi xmlns:a14="http://schemas.microsoft.com/office/drawing/2010/main" val="0"/>
                </a:ext>
              </a:extLst>
            </a:blip>
            <a:srcRect t="15849" b="15314"/>
            <a:stretch/>
          </p:blipFill>
          <p:spPr bwMode="auto">
            <a:xfrm>
              <a:off x="10930653" y="5717087"/>
              <a:ext cx="565889" cy="3895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stream analytics icon">
              <a:hlinkClick r:id="rId10"/>
              <a:extLst>
                <a:ext uri="{FF2B5EF4-FFF2-40B4-BE49-F238E27FC236}">
                  <a16:creationId xmlns:a16="http://schemas.microsoft.com/office/drawing/2014/main" id="{FF9A9356-9504-45FE-853D-229892799C74}"/>
                </a:ext>
              </a:extLst>
            </p:cNvPr>
            <p:cNvPicPr>
              <a:picLocks noChangeAspect="1" noChangeArrowheads="1"/>
            </p:cNvPicPr>
            <p:nvPr/>
          </p:nvPicPr>
          <p:blipFill rotWithShape="1">
            <a:blip r:embed="rId11" cstate="print">
              <a:biLevel thresh="25000"/>
              <a:extLst>
                <a:ext uri="{28A0092B-C50C-407E-A947-70E740481C1C}">
                  <a14:useLocalDpi xmlns:a14="http://schemas.microsoft.com/office/drawing/2010/main" val="0"/>
                </a:ext>
              </a:extLst>
            </a:blip>
            <a:srcRect t="7228" b="7991"/>
            <a:stretch/>
          </p:blipFill>
          <p:spPr bwMode="auto">
            <a:xfrm>
              <a:off x="9519094" y="5669423"/>
              <a:ext cx="547763" cy="46440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IoT icon">
              <a:hlinkClick r:id="rId12"/>
              <a:extLst>
                <a:ext uri="{FF2B5EF4-FFF2-40B4-BE49-F238E27FC236}">
                  <a16:creationId xmlns:a16="http://schemas.microsoft.com/office/drawing/2014/main" id="{DF1903EA-0F53-405C-BD61-E1383F067179}"/>
                </a:ext>
              </a:extLst>
            </p:cNvPr>
            <p:cNvPicPr>
              <a:picLocks noChangeAspect="1" noChangeArrowheads="1"/>
            </p:cNvPicPr>
            <p:nvPr/>
          </p:nvPicPr>
          <p:blipFill rotWithShape="1">
            <a:blip r:embed="rId13" cstate="print">
              <a:biLevel thresh="25000"/>
              <a:extLst>
                <a:ext uri="{28A0092B-C50C-407E-A947-70E740481C1C}">
                  <a14:useLocalDpi xmlns:a14="http://schemas.microsoft.com/office/drawing/2010/main" val="0"/>
                </a:ext>
              </a:extLst>
            </a:blip>
            <a:srcRect l="23028" r="23306"/>
            <a:stretch/>
          </p:blipFill>
          <p:spPr bwMode="auto">
            <a:xfrm>
              <a:off x="8165636" y="5699174"/>
              <a:ext cx="413434" cy="40444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zure active directory icon">
              <a:hlinkClick r:id="rId14"/>
              <a:extLst>
                <a:ext uri="{FF2B5EF4-FFF2-40B4-BE49-F238E27FC236}">
                  <a16:creationId xmlns:a16="http://schemas.microsoft.com/office/drawing/2014/main" id="{AD844650-CF5F-47A0-93CA-0DACD0DD31F6}"/>
                </a:ext>
              </a:extLst>
            </p:cNvPr>
            <p:cNvPicPr>
              <a:picLocks noChangeAspect="1" noChangeArrowheads="1"/>
            </p:cNvPicPr>
            <p:nvPr/>
          </p:nvPicPr>
          <p:blipFill>
            <a:blip r:embed="rId15" cstate="print">
              <a:biLevel thresh="50000"/>
              <a:extLst>
                <a:ext uri="{28A0092B-C50C-407E-A947-70E740481C1C}">
                  <a14:useLocalDpi xmlns:a14="http://schemas.microsoft.com/office/drawing/2010/main" val="0"/>
                </a:ext>
              </a:extLst>
            </a:blip>
            <a:srcRect/>
            <a:stretch>
              <a:fillRect/>
            </a:stretch>
          </p:blipFill>
          <p:spPr bwMode="auto">
            <a:xfrm>
              <a:off x="6725046" y="5680462"/>
              <a:ext cx="453369" cy="4533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01C07370-93F9-4248-84DE-5EDFA8FEBCB5}"/>
              </a:ext>
            </a:extLst>
          </p:cNvPr>
          <p:cNvGrpSpPr/>
          <p:nvPr/>
        </p:nvGrpSpPr>
        <p:grpSpPr>
          <a:xfrm>
            <a:off x="457403" y="1551977"/>
            <a:ext cx="2587171" cy="4694226"/>
            <a:chOff x="465758" y="1582329"/>
            <a:chExt cx="2639424" cy="4789034"/>
          </a:xfrm>
        </p:grpSpPr>
        <p:sp>
          <p:nvSpPr>
            <p:cNvPr id="123" name="Rectangle 122"/>
            <p:cNvSpPr/>
            <p:nvPr/>
          </p:nvSpPr>
          <p:spPr bwMode="auto">
            <a:xfrm>
              <a:off x="465758" y="1582329"/>
              <a:ext cx="2639424" cy="4789034"/>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268851"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Segoe UI" pitchFamily="34" charset="0"/>
                  <a:cs typeface="Segoe UI" pitchFamily="34" charset="0"/>
                </a:rPr>
                <a:t>Development</a:t>
              </a:r>
            </a:p>
          </p:txBody>
        </p:sp>
        <p:sp>
          <p:nvSpPr>
            <p:cNvPr id="106" name="Rectangle 105"/>
            <p:cNvSpPr/>
            <p:nvPr/>
          </p:nvSpPr>
          <p:spPr bwMode="auto">
            <a:xfrm>
              <a:off x="600126" y="3946199"/>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Local Development</a:t>
              </a:r>
            </a:p>
          </p:txBody>
        </p:sp>
        <p:sp>
          <p:nvSpPr>
            <p:cNvPr id="104" name="Rectangle 103"/>
            <p:cNvSpPr/>
            <p:nvPr/>
          </p:nvSpPr>
          <p:spPr bwMode="auto">
            <a:xfrm>
              <a:off x="600126" y="4726362"/>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Monitoring</a:t>
              </a:r>
            </a:p>
          </p:txBody>
        </p:sp>
        <p:sp>
          <p:nvSpPr>
            <p:cNvPr id="105" name="Rectangle 104"/>
            <p:cNvSpPr/>
            <p:nvPr/>
          </p:nvSpPr>
          <p:spPr bwMode="auto">
            <a:xfrm>
              <a:off x="600126" y="2389033"/>
              <a:ext cx="2370688" cy="75515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IDE support</a:t>
              </a:r>
            </a:p>
          </p:txBody>
        </p:sp>
        <p:sp>
          <p:nvSpPr>
            <p:cNvPr id="107" name="Rectangle 106"/>
            <p:cNvSpPr/>
            <p:nvPr/>
          </p:nvSpPr>
          <p:spPr bwMode="auto">
            <a:xfrm>
              <a:off x="600126" y="3168448"/>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Integrated DevOps</a:t>
              </a:r>
            </a:p>
          </p:txBody>
        </p:sp>
        <p:sp>
          <p:nvSpPr>
            <p:cNvPr id="72" name="Rectangle 71">
              <a:extLst>
                <a:ext uri="{FF2B5EF4-FFF2-40B4-BE49-F238E27FC236}">
                  <a16:creationId xmlns:a16="http://schemas.microsoft.com/office/drawing/2014/main" id="{2E6D62AC-4DD7-48DB-85B1-19777ED47C42}"/>
                </a:ext>
              </a:extLst>
            </p:cNvPr>
            <p:cNvSpPr/>
            <p:nvPr/>
          </p:nvSpPr>
          <p:spPr bwMode="auto">
            <a:xfrm>
              <a:off x="600126" y="5506525"/>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Visual Debug History</a:t>
              </a:r>
            </a:p>
          </p:txBody>
        </p:sp>
        <p:sp>
          <p:nvSpPr>
            <p:cNvPr id="67" name="Freeform 33"/>
            <p:cNvSpPr>
              <a:spLocks noEditPoints="1"/>
            </p:cNvSpPr>
            <p:nvPr/>
          </p:nvSpPr>
          <p:spPr bwMode="auto">
            <a:xfrm>
              <a:off x="827890" y="4159770"/>
              <a:ext cx="367950" cy="331812"/>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41"/>
            <p:cNvSpPr>
              <a:spLocks noEditPoints="1"/>
            </p:cNvSpPr>
            <p:nvPr/>
          </p:nvSpPr>
          <p:spPr bwMode="auto">
            <a:xfrm>
              <a:off x="805385" y="4880352"/>
              <a:ext cx="412961" cy="441433"/>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pic>
          <p:nvPicPr>
            <p:cNvPr id="119" name="Picture 118"/>
            <p:cNvPicPr>
              <a:picLocks noChangeAspect="1"/>
            </p:cNvPicPr>
            <p:nvPr/>
          </p:nvPicPr>
          <p:blipFill rotWithShape="1">
            <a:blip r:embed="rId16"/>
            <a:srcRect t="24612" b="31602"/>
            <a:stretch/>
          </p:blipFill>
          <p:spPr>
            <a:xfrm>
              <a:off x="548944" y="2579670"/>
              <a:ext cx="925843" cy="373884"/>
            </a:xfrm>
            <a:prstGeom prst="rect">
              <a:avLst/>
            </a:prstGeom>
          </p:spPr>
        </p:pic>
        <p:sp>
          <p:nvSpPr>
            <p:cNvPr id="57" name="arrow_5">
              <a:extLst>
                <a:ext uri="{FF2B5EF4-FFF2-40B4-BE49-F238E27FC236}">
                  <a16:creationId xmlns:a16="http://schemas.microsoft.com/office/drawing/2014/main" id="{8C45ED02-1047-45CD-93DC-750BEE10041C}"/>
                </a:ext>
              </a:extLst>
            </p:cNvPr>
            <p:cNvSpPr>
              <a:spLocks noChangeAspect="1" noEditPoints="1"/>
            </p:cNvSpPr>
            <p:nvPr/>
          </p:nvSpPr>
          <p:spPr bwMode="auto">
            <a:xfrm>
              <a:off x="829720" y="3362315"/>
              <a:ext cx="364291" cy="365760"/>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75" name="Eye">
              <a:extLst>
                <a:ext uri="{FF2B5EF4-FFF2-40B4-BE49-F238E27FC236}">
                  <a16:creationId xmlns:a16="http://schemas.microsoft.com/office/drawing/2014/main" id="{A345FAC2-D06D-47B9-A9D6-D14DFA1C23B7}"/>
                </a:ext>
              </a:extLst>
            </p:cNvPr>
            <p:cNvSpPr>
              <a:spLocks noChangeAspect="1" noEditPoints="1"/>
            </p:cNvSpPr>
            <p:nvPr/>
          </p:nvSpPr>
          <p:spPr bwMode="auto">
            <a:xfrm>
              <a:off x="806125" y="5787804"/>
              <a:ext cx="411480" cy="227186"/>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1B25196E-D5E4-49A3-B071-864CAAE3863B}"/>
              </a:ext>
            </a:extLst>
          </p:cNvPr>
          <p:cNvGrpSpPr/>
          <p:nvPr/>
        </p:nvGrpSpPr>
        <p:grpSpPr>
          <a:xfrm>
            <a:off x="3357726" y="2352809"/>
            <a:ext cx="2738838" cy="1971494"/>
            <a:chOff x="9093048" y="2389036"/>
            <a:chExt cx="2794153" cy="2011312"/>
          </a:xfrm>
        </p:grpSpPr>
        <p:sp>
          <p:nvSpPr>
            <p:cNvPr id="68" name="Rectangle 67">
              <a:extLst>
                <a:ext uri="{FF2B5EF4-FFF2-40B4-BE49-F238E27FC236}">
                  <a16:creationId xmlns:a16="http://schemas.microsoft.com/office/drawing/2014/main" id="{3AD0958A-B3E2-4B04-A24E-33B887D9AC76}"/>
                </a:ext>
              </a:extLst>
            </p:cNvPr>
            <p:cNvSpPr/>
            <p:nvPr/>
          </p:nvSpPr>
          <p:spPr bwMode="auto">
            <a:xfrm>
              <a:off x="9093048"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Event Grid</a:t>
              </a:r>
            </a:p>
          </p:txBody>
        </p:sp>
        <p:sp>
          <p:nvSpPr>
            <p:cNvPr id="74" name="Rectangle 73">
              <a:extLst>
                <a:ext uri="{FF2B5EF4-FFF2-40B4-BE49-F238E27FC236}">
                  <a16:creationId xmlns:a16="http://schemas.microsoft.com/office/drawing/2014/main" id="{F09763F7-6821-40B0-B7AC-FDDC68810CC6}"/>
                </a:ext>
              </a:extLst>
            </p:cNvPr>
            <p:cNvSpPr/>
            <p:nvPr/>
          </p:nvSpPr>
          <p:spPr bwMode="auto">
            <a:xfrm>
              <a:off x="9093048"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Manage all events that can trigger code or logic</a:t>
              </a:r>
              <a:endPar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pic>
          <p:nvPicPr>
            <p:cNvPr id="77" name="Picture 14" descr="Image result for azure event grid">
              <a:extLst>
                <a:ext uri="{FF2B5EF4-FFF2-40B4-BE49-F238E27FC236}">
                  <a16:creationId xmlns:a16="http://schemas.microsoft.com/office/drawing/2014/main" id="{D6F6B0FD-D471-4D02-A6BD-65748B515A80}"/>
                </a:ext>
              </a:extLst>
            </p:cNvPr>
            <p:cNvPicPr>
              <a:picLocks noChangeAspect="1" noChangeArrowheads="1"/>
            </p:cNvPicPr>
            <p:nvPr/>
          </p:nvPicPr>
          <p:blipFill>
            <a:blip r:embed="rId17" cstate="print">
              <a:biLevel thresh="25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up 78">
            <a:extLst>
              <a:ext uri="{FF2B5EF4-FFF2-40B4-BE49-F238E27FC236}">
                <a16:creationId xmlns:a16="http://schemas.microsoft.com/office/drawing/2014/main" id="{FD7A6A91-8AEF-44FA-B6FE-3C40FFEA9B3F}"/>
              </a:ext>
            </a:extLst>
          </p:cNvPr>
          <p:cNvGrpSpPr/>
          <p:nvPr/>
        </p:nvGrpSpPr>
        <p:grpSpPr>
          <a:xfrm>
            <a:off x="8947514" y="2352809"/>
            <a:ext cx="2738838" cy="1971494"/>
            <a:chOff x="3436883" y="2389036"/>
            <a:chExt cx="2794153" cy="2011312"/>
          </a:xfrm>
        </p:grpSpPr>
        <p:sp>
          <p:nvSpPr>
            <p:cNvPr id="80" name="Rectangle 79">
              <a:extLst>
                <a:ext uri="{FF2B5EF4-FFF2-40B4-BE49-F238E27FC236}">
                  <a16:creationId xmlns:a16="http://schemas.microsoft.com/office/drawing/2014/main" id="{16CA87FF-784A-4D45-BC6F-90202E1A6172}"/>
                </a:ext>
              </a:extLst>
            </p:cNvPr>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Functions</a:t>
              </a:r>
            </a:p>
          </p:txBody>
        </p:sp>
        <p:sp>
          <p:nvSpPr>
            <p:cNvPr id="81" name="Rectangle 80">
              <a:extLst>
                <a:ext uri="{FF2B5EF4-FFF2-40B4-BE49-F238E27FC236}">
                  <a16:creationId xmlns:a16="http://schemas.microsoft.com/office/drawing/2014/main" id="{5963908D-859E-47FB-8875-B0023036FA7D}"/>
                </a:ext>
              </a:extLst>
            </p:cNvPr>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Execute your code based on events you specify</a:t>
              </a:r>
              <a:endPar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nvGrpSpPr>
            <p:cNvPr id="82" name="Group 81">
              <a:extLst>
                <a:ext uri="{FF2B5EF4-FFF2-40B4-BE49-F238E27FC236}">
                  <a16:creationId xmlns:a16="http://schemas.microsoft.com/office/drawing/2014/main" id="{B0BB7A18-A4D8-4715-B2FF-2A3873F68BDA}"/>
                </a:ext>
              </a:extLst>
            </p:cNvPr>
            <p:cNvGrpSpPr/>
            <p:nvPr/>
          </p:nvGrpSpPr>
          <p:grpSpPr>
            <a:xfrm>
              <a:off x="3626039" y="2531117"/>
              <a:ext cx="481498" cy="321504"/>
              <a:chOff x="6795675" y="2984792"/>
              <a:chExt cx="651897" cy="435283"/>
            </a:xfrm>
            <a:solidFill>
              <a:schemeClr val="bg1"/>
            </a:solidFill>
          </p:grpSpPr>
          <p:sp>
            <p:nvSpPr>
              <p:cNvPr id="83" name="Freeform 18">
                <a:extLst>
                  <a:ext uri="{FF2B5EF4-FFF2-40B4-BE49-F238E27FC236}">
                    <a16:creationId xmlns:a16="http://schemas.microsoft.com/office/drawing/2014/main" id="{30C93AC4-7FE8-4FB9-B1C7-4BA5B24D1522}"/>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nvGrpSpPr>
              <p:cNvPr id="84" name="Group 83">
                <a:extLst>
                  <a:ext uri="{FF2B5EF4-FFF2-40B4-BE49-F238E27FC236}">
                    <a16:creationId xmlns:a16="http://schemas.microsoft.com/office/drawing/2014/main" id="{0C72BFD4-65BC-44C1-88F1-F0D19D943467}"/>
                  </a:ext>
                </a:extLst>
              </p:cNvPr>
              <p:cNvGrpSpPr/>
              <p:nvPr/>
            </p:nvGrpSpPr>
            <p:grpSpPr>
              <a:xfrm>
                <a:off x="6795675" y="3059346"/>
                <a:ext cx="141873" cy="271583"/>
                <a:chOff x="3016688" y="2176623"/>
                <a:chExt cx="166688" cy="319087"/>
              </a:xfrm>
              <a:grpFill/>
            </p:grpSpPr>
            <p:cxnSp>
              <p:nvCxnSpPr>
                <p:cNvPr id="88" name="Straight Connector 87">
                  <a:extLst>
                    <a:ext uri="{FF2B5EF4-FFF2-40B4-BE49-F238E27FC236}">
                      <a16:creationId xmlns:a16="http://schemas.microsoft.com/office/drawing/2014/main" id="{9C4B5603-DE5C-4520-B806-7F961E992E43}"/>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7D91688-7AAB-4BF4-BC4D-EE160A1D869A}"/>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F0488DD9-1C06-4339-AAD2-35369D6F752E}"/>
                  </a:ext>
                </a:extLst>
              </p:cNvPr>
              <p:cNvGrpSpPr/>
              <p:nvPr/>
            </p:nvGrpSpPr>
            <p:grpSpPr>
              <a:xfrm flipH="1">
                <a:off x="7305699" y="3059346"/>
                <a:ext cx="141873" cy="271583"/>
                <a:chOff x="3016688" y="2176623"/>
                <a:chExt cx="166688" cy="319087"/>
              </a:xfrm>
              <a:grpFill/>
            </p:grpSpPr>
            <p:cxnSp>
              <p:nvCxnSpPr>
                <p:cNvPr id="86" name="Straight Connector 85">
                  <a:extLst>
                    <a:ext uri="{FF2B5EF4-FFF2-40B4-BE49-F238E27FC236}">
                      <a16:creationId xmlns:a16="http://schemas.microsoft.com/office/drawing/2014/main" id="{C019AEA0-97EF-4EBF-9D51-BF6FBB32F3D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07DF6C4-6018-4BE4-A325-072E0F460AF7}"/>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1636417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Logic Apps tools for Visual Studio</a:t>
            </a:r>
          </a:p>
        </p:txBody>
      </p:sp>
      <p:sp>
        <p:nvSpPr>
          <p:cNvPr id="2" name="Text Placeholder 1"/>
          <p:cNvSpPr>
            <a:spLocks noGrp="1"/>
          </p:cNvSpPr>
          <p:nvPr>
            <p:ph type="body" sz="quarter" idx="4294967295"/>
          </p:nvPr>
        </p:nvSpPr>
        <p:spPr>
          <a:xfrm>
            <a:off x="4264025" y="1408113"/>
            <a:ext cx="7927975" cy="5449887"/>
          </a:xfrm>
        </p:spPr>
        <p:txBody>
          <a:bodyPr/>
          <a:lstStyle/>
          <a:p>
            <a:r>
              <a:rPr lang="en-US" sz="3529" dirty="0"/>
              <a:t>Hosted Logic Apps designer</a:t>
            </a:r>
          </a:p>
          <a:p>
            <a:r>
              <a:rPr lang="en-US" sz="3529" dirty="0"/>
              <a:t>Persist using deployment templates</a:t>
            </a:r>
          </a:p>
          <a:p>
            <a:r>
              <a:rPr lang="en-US" sz="3529" dirty="0"/>
              <a:t>Source Control &amp; CI/CD</a:t>
            </a:r>
          </a:p>
          <a:p>
            <a:r>
              <a:rPr lang="en-US" sz="3529" dirty="0"/>
              <a:t>Cloud Explorer extension</a:t>
            </a:r>
          </a:p>
          <a:p>
            <a:r>
              <a:rPr lang="en-US" sz="3529" dirty="0"/>
              <a:t>Integration Account configurability</a:t>
            </a:r>
          </a:p>
          <a:p>
            <a:r>
              <a:rPr lang="en-US" sz="3529" dirty="0"/>
              <a:t>Develop XML collateral</a:t>
            </a:r>
          </a:p>
          <a:p>
            <a:r>
              <a:rPr lang="en-US" sz="2353" dirty="0"/>
              <a:t>XSLT Mapper</a:t>
            </a:r>
          </a:p>
          <a:p>
            <a:r>
              <a:rPr lang="en-US" sz="2353" dirty="0"/>
              <a:t>XML schemas</a:t>
            </a:r>
          </a:p>
          <a:p>
            <a:r>
              <a:rPr lang="en-US" sz="2353" dirty="0"/>
              <a:t>Flat file schemas</a:t>
            </a:r>
          </a:p>
          <a:p>
            <a:endParaRPr lang="en-US" sz="3529" dirty="0"/>
          </a:p>
        </p:txBody>
      </p:sp>
      <p:pic>
        <p:nvPicPr>
          <p:cNvPr id="4" name="Picture 3"/>
          <p:cNvPicPr>
            <a:picLocks noChangeAspect="1"/>
          </p:cNvPicPr>
          <p:nvPr/>
        </p:nvPicPr>
        <p:blipFill>
          <a:blip r:embed="rId3"/>
          <a:stretch>
            <a:fillRect/>
          </a:stretch>
        </p:blipFill>
        <p:spPr>
          <a:xfrm>
            <a:off x="194538" y="1934959"/>
            <a:ext cx="3735103" cy="3863380"/>
          </a:xfrm>
          <a:prstGeom prst="rect">
            <a:avLst/>
          </a:prstGeom>
          <a:noFill/>
        </p:spPr>
      </p:pic>
    </p:spTree>
    <p:extLst>
      <p:ext uri="{BB962C8B-B14F-4D97-AF65-F5344CB8AC3E}">
        <p14:creationId xmlns:p14="http://schemas.microsoft.com/office/powerpoint/2010/main" val="1273347121"/>
      </p:ext>
    </p:extLst>
  </p:cSld>
  <p:clrMapOvr>
    <a:masterClrMapping/>
  </p:clrMapOvr>
  <p:transition>
    <p:fade/>
  </p:transition>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3.xml><?xml version="1.0" encoding="utf-8"?>
<a:theme xmlns:a="http://schemas.openxmlformats.org/drawingml/2006/main" name="1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1B3BC2E0193B241BD6DAC1CBE5DD9EA" ma:contentTypeVersion="2" ma:contentTypeDescription="Create a new document." ma:contentTypeScope="" ma:versionID="70bd9b47ef228e11fb3668433a953625">
  <xsd:schema xmlns:xsd="http://www.w3.org/2001/XMLSchema" xmlns:xs="http://www.w3.org/2001/XMLSchema" xmlns:p="http://schemas.microsoft.com/office/2006/metadata/properties" xmlns:ns2="2559ab34-b799-46e4-9204-848744062c5b" targetNamespace="http://schemas.microsoft.com/office/2006/metadata/properties" ma:root="true" ma:fieldsID="23f5014b156d4a02717bfe1725b4996a" ns2:_="">
    <xsd:import namespace="2559ab34-b799-46e4-9204-848744062c5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59ab34-b799-46e4-9204-848744062c5b"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E1543A8-2509-42FE-B485-7F1FD1B7EA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559ab34-b799-46e4-9204-848744062c5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C6F9CC4-B826-4737-BAD3-C82F2CFD9006}">
  <ds:schemaRefs>
    <ds:schemaRef ds:uri="http://schemas.microsoft.com/sharepoint/v3/contenttype/forms"/>
  </ds:schemaRefs>
</ds:datastoreItem>
</file>

<file path=customXml/itemProps3.xml><?xml version="1.0" encoding="utf-8"?>
<ds:datastoreItem xmlns:ds="http://schemas.openxmlformats.org/officeDocument/2006/customXml" ds:itemID="{6DB4D36A-C154-4D84-8294-CC2D904A90A6}">
  <ds:schemaRefs>
    <ds:schemaRef ds:uri="http://purl.org/dc/dcmitype/"/>
    <ds:schemaRef ds:uri="http://www.w3.org/XML/1998/namespace"/>
    <ds:schemaRef ds:uri="http://schemas.microsoft.com/office/2006/documentManagement/types"/>
    <ds:schemaRef ds:uri="http://purl.org/dc/terms/"/>
    <ds:schemaRef ds:uri="http://schemas.microsoft.com/office/infopath/2007/PartnerControls"/>
    <ds:schemaRef ds:uri="http://schemas.openxmlformats.org/package/2006/metadata/core-properties"/>
    <ds:schemaRef ds:uri="2559ab34-b799-46e4-9204-848744062c5b"/>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295</TotalTime>
  <Words>1596</Words>
  <Application>Microsoft Office PowerPoint</Application>
  <PresentationFormat>Widescreen</PresentationFormat>
  <Paragraphs>423</Paragraphs>
  <Slides>25</Slides>
  <Notes>25</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25</vt:i4>
      </vt:variant>
    </vt:vector>
  </HeadingPairs>
  <TitlesOfParts>
    <vt:vector size="38" baseType="lpstr">
      <vt:lpstr>Arial</vt:lpstr>
      <vt:lpstr>Calibri</vt:lpstr>
      <vt:lpstr>Century Gothic</vt:lpstr>
      <vt:lpstr>Consolas</vt:lpstr>
      <vt:lpstr>Segoe UI</vt:lpstr>
      <vt:lpstr>Segoe UI Light</vt:lpstr>
      <vt:lpstr>Segoe UI Semibold</vt:lpstr>
      <vt:lpstr>Segoe UI Semilight</vt:lpstr>
      <vt:lpstr>Times New Roman</vt:lpstr>
      <vt:lpstr>Wingdings</vt:lpstr>
      <vt:lpstr>5-30721_Build_2016_Template_Light</vt:lpstr>
      <vt:lpstr>5-50002_Ignite_Breakout_Template</vt:lpstr>
      <vt:lpstr>1_5-50002_Ignite_Breakout_Template</vt:lpstr>
      <vt:lpstr>Logic Apps</vt:lpstr>
      <vt:lpstr>Logic Apps connects everything</vt:lpstr>
      <vt:lpstr>PowerPoint Presentation</vt:lpstr>
      <vt:lpstr>PowerPoint Presentation</vt:lpstr>
      <vt:lpstr>PowerPoint Presentation</vt:lpstr>
      <vt:lpstr>Templates</vt:lpstr>
      <vt:lpstr>PowerPoint Presentation</vt:lpstr>
      <vt:lpstr>Serverless application platform components</vt:lpstr>
      <vt:lpstr>Logic Apps tools for Visual Studio</vt:lpstr>
      <vt:lpstr>PowerPoint Presentation</vt:lpstr>
      <vt:lpstr>PowerPoint Presentation</vt:lpstr>
      <vt:lpstr>PowerPoint Presentation</vt:lpstr>
      <vt:lpstr>PowerPoint Presentation</vt:lpstr>
      <vt:lpstr>PowerPoint Presentation</vt:lpstr>
      <vt:lpstr>PowerPoint Presentation</vt:lpstr>
      <vt:lpstr>Workflow Patterns</vt:lpstr>
      <vt:lpstr>Try-Catch-Finally Pattern</vt:lpstr>
      <vt:lpstr>Long Running Processing</vt:lpstr>
      <vt:lpstr>Advanced scheduling</vt:lpstr>
      <vt:lpstr>Run Once Jobs</vt:lpstr>
      <vt:lpstr>Demolar</vt:lpstr>
      <vt:lpstr>PowerPoint Presentation</vt:lpstr>
      <vt:lpstr>PowerPoint Presentation</vt:lpstr>
      <vt:lpstr>Summary: build apps faster</vt:lpstr>
      <vt:lpstr>Kaynaklar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Serverless with Azure</dc:title>
  <cp:lastModifiedBy>Ibrahim Kivanc</cp:lastModifiedBy>
  <cp:revision>2</cp:revision>
  <dcterms:modified xsi:type="dcterms:W3CDTF">2018-03-08T09:42:26Z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0x01010001B3BC2E0193B241BD6DAC1CBE5DD9EA</vt:lpwstr>
  </property>
  <property fmtid="{D5CDD505-2E9C-101B-9397-08002B2CF9AE}" pid="3" name="TaxKeyword">
    <vt:lpwstr/>
  </property>
  <property fmtid="{D5CDD505-2E9C-101B-9397-08002B2CF9AE}" pid="4" name="Audiences">
    <vt:lpwstr/>
  </property>
  <property fmtid="{D5CDD505-2E9C-101B-9397-08002B2CF9AE}" pid="5" name="Region">
    <vt:lpwstr/>
  </property>
  <property fmtid="{D5CDD505-2E9C-101B-9397-08002B2CF9AE}" pid="6" name="Confidentiality">
    <vt:lpwstr>14;#customer ready|8986c41d-21c5-4f8f-8a12-ea4625b46858</vt:lpwstr>
  </property>
  <property fmtid="{D5CDD505-2E9C-101B-9397-08002B2CF9AE}" pid="7" name="Industries">
    <vt:lpwstr/>
  </property>
  <property fmtid="{D5CDD505-2E9C-101B-9397-08002B2CF9AE}" pid="8" name="Roles">
    <vt:lpwstr/>
  </property>
  <property fmtid="{D5CDD505-2E9C-101B-9397-08002B2CF9AE}" pid="9" name="Competitors">
    <vt:lpwstr/>
  </property>
  <property fmtid="{D5CDD505-2E9C-101B-9397-08002B2CF9AE}" pid="10" name="SMSGDomain">
    <vt:lpwstr>21;#Cloud and Enterprise|adc2fe87-c79a-4ded-a449-3f86b954069d;#20;#Microsoft Azure Domain|d600a391-d529-4311-892b-2c05c1ab2538</vt:lpwstr>
  </property>
  <property fmtid="{D5CDD505-2E9C-101B-9397-08002B2CF9AE}" pid="11" name="BusinessArchitecture">
    <vt:lpwstr/>
  </property>
  <property fmtid="{D5CDD505-2E9C-101B-9397-08002B2CF9AE}" pid="12" name="Products">
    <vt:lpwstr>26;#Microsoft Azure|669a3112-5edf-444b-a003-630063601f07;#475;#applications|9aef2011-c167-449d-82f4-36727df3ac32;#346;#software development tools|24853bda-fb66-4716-8bc8-88d26fdb57cb</vt:lpwstr>
  </property>
  <property fmtid="{D5CDD505-2E9C-101B-9397-08002B2CF9AE}" pid="13" name="ActivitiesAndPrograms">
    <vt:lpwstr/>
  </property>
  <property fmtid="{D5CDD505-2E9C-101B-9397-08002B2CF9AE}" pid="14" name="Segments">
    <vt:lpwstr/>
  </property>
  <property fmtid="{D5CDD505-2E9C-101B-9397-08002B2CF9AE}" pid="15" name="Partners">
    <vt:lpwstr/>
  </property>
  <property fmtid="{D5CDD505-2E9C-101B-9397-08002B2CF9AE}" pid="16" name="Topics">
    <vt:lpwstr>29;#features|94b87768-f145-4764-adbd-fec700e47348;#30;#hub subset|c6bfd112-b986-4a0a-aa8d-90e767bfdfa6</vt:lpwstr>
  </property>
  <property fmtid="{D5CDD505-2E9C-101B-9397-08002B2CF9AE}" pid="17" name="Groups">
    <vt:lpwstr>31;#Microsoft Azure Marketing|0958c357-5252-473f-8b4e-42f27525a99d;#34;#Worldwide Readiness|c6595b84-b463-470a-bb46-2a47364645be;#42;#Cloud and Enterprise Marketing Group|4f75e184-e5aa-4234-a07f-b032d60df254</vt:lpwstr>
  </property>
  <property fmtid="{D5CDD505-2E9C-101B-9397-08002B2CF9AE}" pid="18" name="_dlc_policyId">
    <vt:lpwstr/>
  </property>
  <property fmtid="{D5CDD505-2E9C-101B-9397-08002B2CF9AE}" pid="19" name="ItemRetentionFormula">
    <vt:lpwstr/>
  </property>
  <property fmtid="{D5CDD505-2E9C-101B-9397-08002B2CF9AE}" pid="20" name="_dlc_DocIdItemGuid">
    <vt:lpwstr>d7cb5187-7108-45d2-9d59-03215b5559d3</vt:lpwstr>
  </property>
  <property fmtid="{D5CDD505-2E9C-101B-9397-08002B2CF9AE}" pid="21" name="of67e5d4b76f4a9db8769983fda9cec0">
    <vt:lpwstr/>
  </property>
  <property fmtid="{D5CDD505-2E9C-101B-9397-08002B2CF9AE}" pid="22" name="NewsType">
    <vt:lpwstr/>
  </property>
  <property fmtid="{D5CDD505-2E9C-101B-9397-08002B2CF9AE}" pid="23" name="ItemType">
    <vt:lpwstr>169;#presentations|317da5a4-398e-4c38-b265-afd519770055</vt:lpwstr>
  </property>
  <property fmtid="{D5CDD505-2E9C-101B-9397-08002B2CF9AE}" pid="24" name="ga0c0bf70a6644469c61b3efa7025301">
    <vt:lpwstr/>
  </property>
  <property fmtid="{D5CDD505-2E9C-101B-9397-08002B2CF9AE}" pid="25" name="MSProducts">
    <vt:lpwstr/>
  </property>
  <property fmtid="{D5CDD505-2E9C-101B-9397-08002B2CF9AE}" pid="26" name="ExperienceContentType">
    <vt:lpwstr/>
  </property>
  <property fmtid="{D5CDD505-2E9C-101B-9397-08002B2CF9AE}" pid="27" name="SMSGTags">
    <vt:lpwstr/>
  </property>
  <property fmtid="{D5CDD505-2E9C-101B-9397-08002B2CF9AE}" pid="28" name="MSPhysicalGeography">
    <vt:lpwstr/>
  </property>
  <property fmtid="{D5CDD505-2E9C-101B-9397-08002B2CF9AE}" pid="29" name="EnterpriseDomainTags">
    <vt:lpwstr/>
  </property>
  <property fmtid="{D5CDD505-2E9C-101B-9397-08002B2CF9AE}" pid="30" name="j3562c58ee414e028925bc902cfc01a1">
    <vt:lpwstr/>
  </property>
  <property fmtid="{D5CDD505-2E9C-101B-9397-08002B2CF9AE}" pid="31" name="l6f004f21209409da86a713c0f24627d">
    <vt:lpwstr/>
  </property>
  <property fmtid="{D5CDD505-2E9C-101B-9397-08002B2CF9AE}" pid="32" name="la4444b61d19467597d63190b69ac227">
    <vt:lpwstr/>
  </property>
  <property fmtid="{D5CDD505-2E9C-101B-9397-08002B2CF9AE}" pid="33" name="MSProductsTaxHTField0">
    <vt:lpwstr/>
  </property>
  <property fmtid="{D5CDD505-2E9C-101B-9397-08002B2CF9AE}" pid="34" name="Languages">
    <vt:lpwstr/>
  </property>
  <property fmtid="{D5CDD505-2E9C-101B-9397-08002B2CF9AE}" pid="35" name="e8080b0481964c759b2c36ae49591b31">
    <vt:lpwstr/>
  </property>
  <property fmtid="{D5CDD505-2E9C-101B-9397-08002B2CF9AE}" pid="36" name="TechnicalLevel">
    <vt:lpwstr/>
  </property>
  <property fmtid="{D5CDD505-2E9C-101B-9397-08002B2CF9AE}" pid="37" name="ldac8aee9d1f469e8cd8c3f8d6a615f2">
    <vt:lpwstr/>
  </property>
  <property fmtid="{D5CDD505-2E9C-101B-9397-08002B2CF9AE}" pid="38" name="EmployeeRole">
    <vt:lpwstr/>
  </property>
  <property fmtid="{D5CDD505-2E9C-101B-9397-08002B2CF9AE}" pid="39" name="NewsTopic">
    <vt:lpwstr/>
  </property>
  <property fmtid="{D5CDD505-2E9C-101B-9397-08002B2CF9AE}" pid="40" name="NewsSource">
    <vt:lpwstr/>
  </property>
  <property fmtid="{D5CDD505-2E9C-101B-9397-08002B2CF9AE}" pid="41" name="_docset_NoMedatataSyncRequired">
    <vt:lpwstr>False</vt:lpwstr>
  </property>
  <property fmtid="{D5CDD505-2E9C-101B-9397-08002B2CF9AE}" pid="42" name="MSIP_Label_f42aa342-8706-4288-bd11-ebb85995028c_Enabled">
    <vt:lpwstr>True</vt:lpwstr>
  </property>
  <property fmtid="{D5CDD505-2E9C-101B-9397-08002B2CF9AE}" pid="43" name="MSIP_Label_f42aa342-8706-4288-bd11-ebb85995028c_SiteId">
    <vt:lpwstr>72f988bf-86f1-41af-91ab-2d7cd011db47</vt:lpwstr>
  </property>
  <property fmtid="{D5CDD505-2E9C-101B-9397-08002B2CF9AE}" pid="44" name="MSIP_Label_f42aa342-8706-4288-bd11-ebb85995028c_Ref">
    <vt:lpwstr>https://api.informationprotection.azure.com/api/72f988bf-86f1-41af-91ab-2d7cd011db47</vt:lpwstr>
  </property>
  <property fmtid="{D5CDD505-2E9C-101B-9397-08002B2CF9AE}" pid="45" name="MSIP_Label_f42aa342-8706-4288-bd11-ebb85995028c_Owner">
    <vt:lpwstr>peroden@microsoft.com</vt:lpwstr>
  </property>
  <property fmtid="{D5CDD505-2E9C-101B-9397-08002B2CF9AE}" pid="46" name="MSIP_Label_f42aa342-8706-4288-bd11-ebb85995028c_SetDate">
    <vt:lpwstr>2017-10-05T09:34:20.8753338-07:00</vt:lpwstr>
  </property>
  <property fmtid="{D5CDD505-2E9C-101B-9397-08002B2CF9AE}" pid="47" name="MSIP_Label_f42aa342-8706-4288-bd11-ebb85995028c_Name">
    <vt:lpwstr>General</vt:lpwstr>
  </property>
  <property fmtid="{D5CDD505-2E9C-101B-9397-08002B2CF9AE}" pid="48" name="MSIP_Label_f42aa342-8706-4288-bd11-ebb85995028c_Application">
    <vt:lpwstr>Microsoft Azure Information Protection</vt:lpwstr>
  </property>
  <property fmtid="{D5CDD505-2E9C-101B-9397-08002B2CF9AE}" pid="49" name="MSIP_Label_f42aa342-8706-4288-bd11-ebb85995028c_Extended_MSFT_Method">
    <vt:lpwstr>Automatic</vt:lpwstr>
  </property>
  <property fmtid="{D5CDD505-2E9C-101B-9397-08002B2CF9AE}" pid="50" name="Sensitivity">
    <vt:lpwstr>General</vt:lpwstr>
  </property>
</Properties>
</file>